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heme/themeOverride7.xml" ContentType="application/vnd.openxmlformats-officedocument.themeOverride+xml"/>
  <Override PartName="/ppt/theme/themeOverride8.xml" ContentType="application/vnd.openxmlformats-officedocument.themeOverrid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theme/themeOverride9.xml" ContentType="application/vnd.openxmlformats-officedocument.themeOverride+xml"/>
  <Override PartName="/ppt/theme/themeOverride10.xml" ContentType="application/vnd.openxmlformats-officedocument.themeOverrid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theme/themeOverride11.xml" ContentType="application/vnd.openxmlformats-officedocument.themeOverride+xml"/>
  <Override PartName="/ppt/theme/themeOverride12.xml" ContentType="application/vnd.openxmlformats-officedocument.themeOverrid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Override13.xml" ContentType="application/vnd.openxmlformats-officedocument.themeOverride+xml"/>
  <Override PartName="/ppt/theme/themeOverride14.xml" ContentType="application/vnd.openxmlformats-officedocument.themeOverrid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theme/themeOverride15.xml" ContentType="application/vnd.openxmlformats-officedocument.themeOverride+xml"/>
  <Override PartName="/ppt/theme/themeOverride16.xml" ContentType="application/vnd.openxmlformats-officedocument.themeOverrid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0.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1.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173" r:id="rId1"/>
    <p:sldMasterId id="2147485185" r:id="rId2"/>
    <p:sldMasterId id="2147485197" r:id="rId3"/>
    <p:sldMasterId id="2147485210" r:id="rId4"/>
    <p:sldMasterId id="2147485223" r:id="rId5"/>
    <p:sldMasterId id="2147485236" r:id="rId6"/>
    <p:sldMasterId id="2147485248" r:id="rId7"/>
    <p:sldMasterId id="2147485260" r:id="rId8"/>
    <p:sldMasterId id="2147485273" r:id="rId9"/>
    <p:sldMasterId id="2147485286" r:id="rId10"/>
    <p:sldMasterId id="2147490634" r:id="rId11"/>
    <p:sldMasterId id="2147490646" r:id="rId12"/>
  </p:sldMasterIdLst>
  <p:notesMasterIdLst>
    <p:notesMasterId r:id="rId53"/>
  </p:notesMasterIdLst>
  <p:handoutMasterIdLst>
    <p:handoutMasterId r:id="rId54"/>
  </p:handoutMasterIdLst>
  <p:sldIdLst>
    <p:sldId id="584" r:id="rId13"/>
    <p:sldId id="707" r:id="rId14"/>
    <p:sldId id="782" r:id="rId15"/>
    <p:sldId id="793" r:id="rId16"/>
    <p:sldId id="794" r:id="rId17"/>
    <p:sldId id="795" r:id="rId18"/>
    <p:sldId id="796" r:id="rId19"/>
    <p:sldId id="797" r:id="rId20"/>
    <p:sldId id="798" r:id="rId21"/>
    <p:sldId id="800" r:id="rId22"/>
    <p:sldId id="787" r:id="rId23"/>
    <p:sldId id="788" r:id="rId24"/>
    <p:sldId id="784" r:id="rId25"/>
    <p:sldId id="785" r:id="rId26"/>
    <p:sldId id="786" r:id="rId27"/>
    <p:sldId id="738" r:id="rId28"/>
    <p:sldId id="739" r:id="rId29"/>
    <p:sldId id="740" r:id="rId30"/>
    <p:sldId id="742" r:id="rId31"/>
    <p:sldId id="744" r:id="rId32"/>
    <p:sldId id="745" r:id="rId33"/>
    <p:sldId id="746" r:id="rId34"/>
    <p:sldId id="747" r:id="rId35"/>
    <p:sldId id="748" r:id="rId36"/>
    <p:sldId id="749" r:id="rId37"/>
    <p:sldId id="750" r:id="rId38"/>
    <p:sldId id="751" r:id="rId39"/>
    <p:sldId id="789" r:id="rId40"/>
    <p:sldId id="752" r:id="rId41"/>
    <p:sldId id="753" r:id="rId42"/>
    <p:sldId id="754" r:id="rId43"/>
    <p:sldId id="755" r:id="rId44"/>
    <p:sldId id="757" r:id="rId45"/>
    <p:sldId id="758" r:id="rId46"/>
    <p:sldId id="790" r:id="rId47"/>
    <p:sldId id="791" r:id="rId48"/>
    <p:sldId id="724" r:id="rId49"/>
    <p:sldId id="792" r:id="rId50"/>
    <p:sldId id="783" r:id="rId51"/>
    <p:sldId id="772" r:id="rId52"/>
  </p:sldIdLst>
  <p:sldSz cx="9144000" cy="6858000" type="screen4x3"/>
  <p:notesSz cx="6997700" cy="92837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889" autoAdjust="0"/>
  </p:normalViewPr>
  <p:slideViewPr>
    <p:cSldViewPr>
      <p:cViewPr>
        <p:scale>
          <a:sx n="85" d="100"/>
          <a:sy n="85" d="100"/>
        </p:scale>
        <p:origin x="-1112" y="10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9" d="100"/>
        <a:sy n="99" d="100"/>
      </p:scale>
      <p:origin x="0" y="4968"/>
    </p:cViewPr>
  </p:sorterViewPr>
  <p:notesViewPr>
    <p:cSldViewPr>
      <p:cViewPr varScale="1">
        <p:scale>
          <a:sx n="55" d="100"/>
          <a:sy n="55" d="100"/>
        </p:scale>
        <p:origin x="-2646" y="-90"/>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50" Type="http://schemas.openxmlformats.org/officeDocument/2006/relationships/slide" Target="slides/slide38.xml"/><Relationship Id="rId51" Type="http://schemas.openxmlformats.org/officeDocument/2006/relationships/slide" Target="slides/slide39.xml"/><Relationship Id="rId52" Type="http://schemas.openxmlformats.org/officeDocument/2006/relationships/slide" Target="slides/slide40.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slide" Target="slides/slide30.xml"/><Relationship Id="rId43" Type="http://schemas.openxmlformats.org/officeDocument/2006/relationships/slide" Target="slides/slide31.xml"/><Relationship Id="rId44" Type="http://schemas.openxmlformats.org/officeDocument/2006/relationships/slide" Target="slides/slide32.xml"/><Relationship Id="rId45" Type="http://schemas.openxmlformats.org/officeDocument/2006/relationships/slide" Target="slides/slide33.xml"/><Relationship Id="rId46" Type="http://schemas.openxmlformats.org/officeDocument/2006/relationships/slide" Target="slides/slide34.xml"/><Relationship Id="rId47" Type="http://schemas.openxmlformats.org/officeDocument/2006/relationships/slide" Target="slides/slide35.xml"/><Relationship Id="rId48" Type="http://schemas.openxmlformats.org/officeDocument/2006/relationships/slide" Target="slides/slide36.xml"/><Relationship Id="rId49" Type="http://schemas.openxmlformats.org/officeDocument/2006/relationships/slide" Target="slides/slide3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wrap="square" lIns="91440" tIns="45720" rIns="91440" bIns="45720" numCol="1" anchor="t" anchorCtr="0" compatLnSpc="1">
            <a:prstTxWarp prst="textNoShape">
              <a:avLst/>
            </a:prstTxWarp>
          </a:bodyPr>
          <a:lstStyle>
            <a:lvl1pPr algn="r">
              <a:defRPr sz="1200" smtClean="0">
                <a:cs typeface="Arial" charset="0"/>
              </a:defRPr>
            </a:lvl1pPr>
          </a:lstStyle>
          <a:p>
            <a:pPr>
              <a:defRPr/>
            </a:pPr>
            <a:fld id="{210BA587-0538-2946-8CFA-0C2618BDD6EB}" type="datetime1">
              <a:rPr lang="en-US" smtClean="0"/>
              <a:t>6/10/13</a:t>
            </a:fld>
            <a:endParaRPr lang="en-US"/>
          </a:p>
        </p:txBody>
      </p:sp>
      <p:sp>
        <p:nvSpPr>
          <p:cNvPr id="4" name="Footer Placeholder 3"/>
          <p:cNvSpPr>
            <a:spLocks noGrp="1"/>
          </p:cNvSpPr>
          <p:nvPr>
            <p:ph type="ftr" sz="quarter" idx="2"/>
          </p:nvPr>
        </p:nvSpPr>
        <p:spPr>
          <a:xfrm>
            <a:off x="0" y="8818563"/>
            <a:ext cx="3032125" cy="463550"/>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963988" y="8818563"/>
            <a:ext cx="3032125" cy="463550"/>
          </a:xfrm>
          <a:prstGeom prst="rect">
            <a:avLst/>
          </a:prstGeom>
        </p:spPr>
        <p:txBody>
          <a:bodyPr vert="horz" wrap="square" lIns="91440" tIns="45720" rIns="91440" bIns="45720" numCol="1" anchor="b" anchorCtr="0" compatLnSpc="1">
            <a:prstTxWarp prst="textNoShape">
              <a:avLst/>
            </a:prstTxWarp>
          </a:bodyPr>
          <a:lstStyle>
            <a:lvl1pPr algn="r">
              <a:defRPr sz="1200" smtClean="0">
                <a:cs typeface="Arial" charset="0"/>
              </a:defRPr>
            </a:lvl1pPr>
          </a:lstStyle>
          <a:p>
            <a:pPr>
              <a:defRPr/>
            </a:pPr>
            <a:fld id="{EF400407-2AE4-F343-8D54-C646272D7D93}" type="slidenum">
              <a:rPr lang="en-US"/>
              <a:pPr>
                <a:defRPr/>
              </a:pPr>
              <a:t>‹#›</a:t>
            </a:fld>
            <a:endParaRPr lang="en-US"/>
          </a:p>
        </p:txBody>
      </p:sp>
    </p:spTree>
    <p:extLst>
      <p:ext uri="{BB962C8B-B14F-4D97-AF65-F5344CB8AC3E}">
        <p14:creationId xmlns:p14="http://schemas.microsoft.com/office/powerpoint/2010/main" val="6445996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3031" tIns="46516" rIns="93031" bIns="46516"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idx="1"/>
          </p:nvPr>
        </p:nvSpPr>
        <p:spPr>
          <a:xfrm>
            <a:off x="3963988" y="0"/>
            <a:ext cx="3032125" cy="463550"/>
          </a:xfrm>
          <a:prstGeom prst="rect">
            <a:avLst/>
          </a:prstGeom>
        </p:spPr>
        <p:txBody>
          <a:bodyPr vert="horz" wrap="square" lIns="93031" tIns="46516" rIns="93031" bIns="46516" numCol="1" anchor="t" anchorCtr="0" compatLnSpc="1">
            <a:prstTxWarp prst="textNoShape">
              <a:avLst/>
            </a:prstTxWarp>
          </a:bodyPr>
          <a:lstStyle>
            <a:lvl1pPr algn="r">
              <a:defRPr sz="1200" smtClean="0">
                <a:cs typeface="Arial" charset="0"/>
              </a:defRPr>
            </a:lvl1pPr>
          </a:lstStyle>
          <a:p>
            <a:pPr>
              <a:defRPr/>
            </a:pPr>
            <a:fld id="{724D448F-4722-8844-B2F8-7D8DBFB88F5B}" type="datetime1">
              <a:rPr lang="en-US" smtClean="0"/>
              <a:t>6/10/13</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pPr lvl="0"/>
            <a:endParaRPr lang="en-US" noProof="0" dirty="0" smtClean="0"/>
          </a:p>
        </p:txBody>
      </p:sp>
      <p:sp>
        <p:nvSpPr>
          <p:cNvPr id="5" name="Notes Placeholder 4"/>
          <p:cNvSpPr>
            <a:spLocks noGrp="1"/>
          </p:cNvSpPr>
          <p:nvPr>
            <p:ph type="body" sz="quarter" idx="3"/>
          </p:nvPr>
        </p:nvSpPr>
        <p:spPr>
          <a:xfrm>
            <a:off x="700088" y="4410075"/>
            <a:ext cx="5597525" cy="4176713"/>
          </a:xfrm>
          <a:prstGeom prst="rect">
            <a:avLst/>
          </a:prstGeom>
        </p:spPr>
        <p:txBody>
          <a:bodyPr vert="horz" lIns="93031" tIns="46516" rIns="93031" bIns="465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18563"/>
            <a:ext cx="3032125" cy="463550"/>
          </a:xfrm>
          <a:prstGeom prst="rect">
            <a:avLst/>
          </a:prstGeom>
        </p:spPr>
        <p:txBody>
          <a:bodyPr vert="horz" lIns="93031" tIns="46516" rIns="93031" bIns="46516" rtlCol="0" anchor="b"/>
          <a:lstStyle>
            <a:lvl1pPr algn="l">
              <a:defRPr sz="1200">
                <a:latin typeface="Arial"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963988" y="8818563"/>
            <a:ext cx="3032125" cy="463550"/>
          </a:xfrm>
          <a:prstGeom prst="rect">
            <a:avLst/>
          </a:prstGeom>
        </p:spPr>
        <p:txBody>
          <a:bodyPr vert="horz" wrap="square" lIns="93031" tIns="46516" rIns="93031" bIns="46516" numCol="1" anchor="b" anchorCtr="0" compatLnSpc="1">
            <a:prstTxWarp prst="textNoShape">
              <a:avLst/>
            </a:prstTxWarp>
          </a:bodyPr>
          <a:lstStyle>
            <a:lvl1pPr algn="r">
              <a:defRPr sz="1200" smtClean="0">
                <a:cs typeface="Arial" charset="0"/>
              </a:defRPr>
            </a:lvl1pPr>
          </a:lstStyle>
          <a:p>
            <a:pPr>
              <a:defRPr/>
            </a:pPr>
            <a:fld id="{920B3A16-5D87-9F40-8049-9612A7167BAB}" type="slidenum">
              <a:rPr lang="en-US"/>
              <a:pPr>
                <a:defRPr/>
              </a:pPr>
              <a:t>‹#›</a:t>
            </a:fld>
            <a:endParaRPr lang="en-US"/>
          </a:p>
        </p:txBody>
      </p:sp>
    </p:spTree>
    <p:extLst>
      <p:ext uri="{BB962C8B-B14F-4D97-AF65-F5344CB8AC3E}">
        <p14:creationId xmlns:p14="http://schemas.microsoft.com/office/powerpoint/2010/main" val="14351504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a:defRPr>
    </a:lvl1pPr>
    <a:lvl2pPr marL="457200" algn="l"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2pPr>
    <a:lvl3pPr marL="914400" algn="l"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39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latin typeface="Calibri" charset="0"/>
              <a:ea typeface="ＭＳ Ｐゴシック" charset="0"/>
              <a:cs typeface="ＭＳ Ｐゴシック" charset="0"/>
            </a:endParaRPr>
          </a:p>
          <a:p>
            <a:endParaRPr lang="en-US" dirty="0" smtClean="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
        <p:nvSpPr>
          <p:cNvPr id="1239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EC2F6A-FDB3-414F-A3DD-21AB18DA1936}" type="slidenum">
              <a:rPr lang="en-US" sz="1200">
                <a:solidFill>
                  <a:srgbClr val="000000"/>
                </a:solidFill>
              </a:rPr>
              <a:pPr eaLnBrk="1" hangingPunct="1"/>
              <a:t>1</a:t>
            </a:fld>
            <a:endParaRPr lang="en-US" sz="120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37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ＭＳ Ｐゴシック" charset="0"/>
                <a:cs typeface="ＭＳ Ｐゴシック" charset="0"/>
              </a:rPr>
              <a:t>I won’t talk too</a:t>
            </a:r>
            <a:r>
              <a:rPr lang="en-US" baseline="0" dirty="0" smtClean="0">
                <a:latin typeface="Calibri" charset="0"/>
                <a:ea typeface="ＭＳ Ｐゴシック" charset="0"/>
                <a:cs typeface="ＭＳ Ｐゴシック" charset="0"/>
              </a:rPr>
              <a:t> much about quantitative measures today – but do want to show you that even in the </a:t>
            </a:r>
            <a:r>
              <a:rPr lang="en-US" baseline="0" dirty="0" err="1" smtClean="0">
                <a:latin typeface="Calibri" charset="0"/>
                <a:ea typeface="ＭＳ Ｐゴシック" charset="0"/>
                <a:cs typeface="ＭＳ Ｐゴシック" charset="0"/>
              </a:rPr>
              <a:t>quantative</a:t>
            </a:r>
            <a:r>
              <a:rPr lang="en-US" baseline="0" dirty="0" smtClean="0">
                <a:latin typeface="Calibri" charset="0"/>
                <a:ea typeface="ＭＳ Ｐゴシック" charset="0"/>
                <a:cs typeface="ＭＳ Ｐゴシック" charset="0"/>
              </a:rPr>
              <a:t> measure by itself the CCSS expect more rigor for students.</a:t>
            </a:r>
            <a:endParaRPr lang="en-US" dirty="0">
              <a:latin typeface="Calibri" charset="0"/>
              <a:ea typeface="ＭＳ Ｐゴシック" charset="0"/>
              <a:cs typeface="ＭＳ Ｐゴシック" charset="0"/>
            </a:endParaRPr>
          </a:p>
        </p:txBody>
      </p:sp>
      <p:sp>
        <p:nvSpPr>
          <p:cNvPr id="2037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3B1849C-D232-004D-B6BF-73FA27EEC94A}" type="slidenum">
              <a:rPr lang="en-US" sz="1200">
                <a:cs typeface="Arial" charset="0"/>
              </a:rPr>
              <a:pPr eaLnBrk="1" hangingPunct="1"/>
              <a:t>19</a:t>
            </a:fld>
            <a:endParaRPr lang="en-US" sz="120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78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One tool that is available at Lexile.com is a look up feature where you can search a database for texts. </a:t>
            </a:r>
          </a:p>
        </p:txBody>
      </p:sp>
      <p:sp>
        <p:nvSpPr>
          <p:cNvPr id="2078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54E5F21-2032-0F4B-AAAB-86C649903ECC}" type="slidenum">
              <a:rPr lang="en-US" sz="1200">
                <a:cs typeface="Arial" charset="0"/>
              </a:rPr>
              <a:pPr eaLnBrk="1" hangingPunct="1"/>
              <a:t>20</a:t>
            </a:fld>
            <a:endParaRPr lang="en-US" sz="120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9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After entering the title, we see that To Kill A Mockingbird is at a 870 lexile level. </a:t>
            </a:r>
          </a:p>
        </p:txBody>
      </p:sp>
      <p:sp>
        <p:nvSpPr>
          <p:cNvPr id="2099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9C95354-92DB-6641-9334-9CF2403BB37D}" type="slidenum">
              <a:rPr lang="en-US" sz="1200">
                <a:cs typeface="Arial" charset="0"/>
              </a:rPr>
              <a:pPr eaLnBrk="1" hangingPunct="1"/>
              <a:t>21</a:t>
            </a:fld>
            <a:endParaRPr lang="en-US" sz="120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1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ea typeface="ＭＳ Ｐゴシック" charset="0"/>
                <a:cs typeface="ＭＳ Ｐゴシック" charset="0"/>
              </a:rPr>
              <a:t>In which grade band does the 870 lexile for To Kill A Mockingbird Fall?</a:t>
            </a:r>
          </a:p>
        </p:txBody>
      </p:sp>
      <p:sp>
        <p:nvSpPr>
          <p:cNvPr id="2119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226D57-52A8-B242-8D2C-73A5B2BB9393}" type="slidenum">
              <a:rPr lang="en-US" sz="1200">
                <a:solidFill>
                  <a:srgbClr val="000000"/>
                </a:solidFill>
                <a:latin typeface="Calibri" charset="0"/>
                <a:cs typeface="Arial" charset="0"/>
              </a:rPr>
              <a:pPr eaLnBrk="1" hangingPunct="1"/>
              <a:t>22</a:t>
            </a:fld>
            <a:endParaRPr lang="en-US" sz="1200">
              <a:solidFill>
                <a:srgbClr val="000000"/>
              </a:solidFill>
              <a:latin typeface="Calibri"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40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2140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33DB6C4-D828-5344-903B-D4C8B99BA32B}" type="slidenum">
              <a:rPr lang="en-US" sz="1200">
                <a:cs typeface="Arial" charset="0"/>
              </a:rPr>
              <a:pPr eaLnBrk="1" hangingPunct="1"/>
              <a:t>23</a:t>
            </a:fld>
            <a:endParaRPr lang="en-US" sz="120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60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For texts that are not in the Lexile Database, there is a text analyzer tool in which you can take any document saved in .txt format and determine the lexile level. This is a free application and is available online. </a:t>
            </a:r>
          </a:p>
        </p:txBody>
      </p:sp>
      <p:sp>
        <p:nvSpPr>
          <p:cNvPr id="2160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04FC654-ABA1-0A43-B082-46EC43151834}" type="slidenum">
              <a:rPr lang="en-US" sz="1200">
                <a:cs typeface="Arial" charset="0"/>
              </a:rPr>
              <a:pPr eaLnBrk="1" hangingPunct="1"/>
              <a:t>24</a:t>
            </a:fld>
            <a:endParaRPr lang="en-US" sz="120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81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Now that we have looked at the quantitative considerations, let</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s turn to the qualitative measures. In the past, we have attended to this, but not necessarily in the structured manner in which the CCSS suggest. </a:t>
            </a:r>
          </a:p>
          <a:p>
            <a:endParaRPr lang="en-US">
              <a:latin typeface="Calibri" charset="0"/>
              <a:ea typeface="ＭＳ Ｐゴシック" charset="0"/>
              <a:cs typeface="ＭＳ Ｐゴシック" charset="0"/>
            </a:endParaRPr>
          </a:p>
          <a:p>
            <a:endParaRPr lang="en-US">
              <a:latin typeface="Calibri" charset="0"/>
              <a:ea typeface="ＭＳ Ｐゴシック" charset="0"/>
              <a:cs typeface="ＭＳ Ｐゴシック" charset="0"/>
            </a:endParaRPr>
          </a:p>
        </p:txBody>
      </p:sp>
      <p:sp>
        <p:nvSpPr>
          <p:cNvPr id="2181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54D9CFC-B0C0-B44F-A4DF-BB52A354902D}" type="slidenum">
              <a:rPr lang="en-US" sz="1200">
                <a:cs typeface="Arial" charset="0"/>
              </a:rPr>
              <a:pPr eaLnBrk="1" hangingPunct="1"/>
              <a:t>25</a:t>
            </a:fld>
            <a:endParaRPr lang="en-US" sz="120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01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30275" eaLnBrk="1" hangingPunct="1">
              <a:spcBef>
                <a:spcPct val="0"/>
              </a:spcBef>
            </a:pPr>
            <a:r>
              <a:rPr lang="en-US">
                <a:latin typeface="Calibri" charset="0"/>
                <a:ea typeface="ＭＳ Ｐゴシック" charset="0"/>
                <a:cs typeface="ＭＳ Ｐゴシック" charset="0"/>
              </a:rPr>
              <a:t>Qualitative measures look at important elements of the tests that are often missed by computer software which focus on the sorts of things that are quantifiable such as levels of meaning or purpose, the structure, language, prior knowledge, experiences, references to other cultures or texts, and content. We have included for you a rubric for both literary and informational texts that helps us to analyze the qualitative measures. Take a moment to peruse these tools.</a:t>
            </a:r>
          </a:p>
          <a:p>
            <a:pPr defTabSz="930275" eaLnBrk="1" hangingPunct="1">
              <a:spcBef>
                <a:spcPct val="0"/>
              </a:spcBef>
            </a:pPr>
            <a:endParaRPr lang="en-US">
              <a:latin typeface="Calibri" charset="0"/>
              <a:ea typeface="ＭＳ Ｐゴシック" charset="0"/>
              <a:cs typeface="ＭＳ Ｐゴシック" charset="0"/>
            </a:endParaRPr>
          </a:p>
          <a:p>
            <a:pPr defTabSz="930275" eaLnBrk="1" hangingPunct="1">
              <a:spcBef>
                <a:spcPct val="0"/>
              </a:spcBef>
            </a:pPr>
            <a:r>
              <a:rPr lang="en-US">
                <a:latin typeface="Calibri" charset="0"/>
                <a:ea typeface="ＭＳ Ｐゴシック" charset="0"/>
                <a:cs typeface="ＭＳ Ｐゴシック" charset="0"/>
              </a:rPr>
              <a:t>Because the factors for literary texts are different from information texts, these two rubrics contain different content. However, the formatting of each document is exactly the same.</a:t>
            </a:r>
          </a:p>
          <a:p>
            <a:pPr defTabSz="930275" eaLnBrk="1" hangingPunct="1">
              <a:spcBef>
                <a:spcPct val="0"/>
              </a:spcBef>
            </a:pPr>
            <a:endParaRPr lang="en-US">
              <a:latin typeface="Calibri" charset="0"/>
              <a:ea typeface="ＭＳ Ｐゴシック" charset="0"/>
              <a:cs typeface="ＭＳ Ｐゴシック" charset="0"/>
            </a:endParaRPr>
          </a:p>
          <a:p>
            <a:pPr defTabSz="930275" eaLnBrk="1" hangingPunct="1">
              <a:spcBef>
                <a:spcPct val="0"/>
              </a:spcBef>
            </a:pPr>
            <a:endParaRPr lang="en-US">
              <a:latin typeface="Calibri" charset="0"/>
              <a:ea typeface="ＭＳ Ｐゴシック" charset="0"/>
              <a:cs typeface="ＭＳ Ｐゴシック" charset="0"/>
            </a:endParaRPr>
          </a:p>
          <a:p>
            <a:pPr defTabSz="930275" eaLnBrk="1" hangingPunct="1">
              <a:spcBef>
                <a:spcPct val="0"/>
              </a:spcBef>
            </a:pPr>
            <a:r>
              <a:rPr lang="en-US">
                <a:latin typeface="Calibri" charset="0"/>
                <a:ea typeface="ＭＳ Ｐゴシック" charset="0"/>
                <a:cs typeface="ＭＳ Ｐゴシック" charset="0"/>
              </a:rPr>
              <a:t> And because these factors represent continua rather than discrete stages or levels, numeric values are not associated with these rubrics. Instead, four points along each continuum are identified: high, middle high, middle low, and low.</a:t>
            </a:r>
          </a:p>
          <a:p>
            <a:pPr defTabSz="930275" eaLnBrk="1" hangingPunct="1">
              <a:spcBef>
                <a:spcPct val="0"/>
              </a:spcBef>
            </a:pPr>
            <a:endParaRPr lang="en-US">
              <a:latin typeface="Calibri" charset="0"/>
              <a:ea typeface="ＭＳ Ｐゴシック" charset="0"/>
              <a:cs typeface="ＭＳ Ｐゴシック" charset="0"/>
            </a:endParaRPr>
          </a:p>
        </p:txBody>
      </p:sp>
      <p:sp>
        <p:nvSpPr>
          <p:cNvPr id="2201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A8D3105-2D13-8946-92E9-82CFB7C5EE67}" type="slidenum">
              <a:rPr lang="en-US" sz="1200">
                <a:cs typeface="Arial" charset="0"/>
              </a:rPr>
              <a:pPr eaLnBrk="1" hangingPunct="1"/>
              <a:t>26</a:t>
            </a:fld>
            <a:endParaRPr lang="en-US" sz="120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22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ＭＳ Ｐゴシック" charset="0"/>
                <a:cs typeface="ＭＳ Ｐゴシック" charset="0"/>
              </a:rPr>
              <a:t>Take a moment to peruse </a:t>
            </a:r>
            <a:r>
              <a:rPr lang="en-US" dirty="0" smtClean="0">
                <a:latin typeface="Calibri" charset="0"/>
                <a:ea typeface="ＭＳ Ｐゴシック" charset="0"/>
                <a:cs typeface="ＭＳ Ｐゴシック" charset="0"/>
              </a:rPr>
              <a:t>the</a:t>
            </a:r>
            <a:r>
              <a:rPr lang="en-US" baseline="0" dirty="0" smtClean="0">
                <a:latin typeface="Calibri" charset="0"/>
                <a:ea typeface="ＭＳ Ｐゴシック" charset="0"/>
                <a:cs typeface="ＭＳ Ｐゴシック" charset="0"/>
              </a:rPr>
              <a:t> rubric</a:t>
            </a:r>
            <a:r>
              <a:rPr lang="en-US" dirty="0" smtClean="0">
                <a:latin typeface="Calibri" charset="0"/>
                <a:ea typeface="ＭＳ Ｐゴシック" charset="0"/>
                <a:cs typeface="ＭＳ Ｐゴシック" charset="0"/>
              </a:rPr>
              <a:t>. </a:t>
            </a:r>
            <a:r>
              <a:rPr lang="en-US" dirty="0">
                <a:latin typeface="Calibri" charset="0"/>
                <a:ea typeface="ＭＳ Ｐゴシック" charset="0"/>
                <a:cs typeface="ＭＳ Ｐゴシック" charset="0"/>
              </a:rPr>
              <a:t>What are some of the key differences from low to high text complexity?</a:t>
            </a:r>
          </a:p>
        </p:txBody>
      </p:sp>
      <p:sp>
        <p:nvSpPr>
          <p:cNvPr id="2222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E27A8EF-C4F6-A64C-B4A3-0EDC55A40850}" type="slidenum">
              <a:rPr lang="en-US" sz="1200">
                <a:cs typeface="Arial" charset="0"/>
              </a:rPr>
              <a:pPr eaLnBrk="1" hangingPunct="1"/>
              <a:t>27</a:t>
            </a:fld>
            <a:endParaRPr lang="en-US" sz="120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42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Users read across the four columns for each row of checkboxes on the rubric, identifying which descriptors best match the text by marking a particular checkbox. </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As Appendix A states, </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Few, if any, authentic texts will be low or high on all of these measures.</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 The goal is not for all of the checkmarks to be in a single column; the goal is to accurately reflect these factors of the text.</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The marked rubric can then serve as a guide as educators re-evaluate the initial placement of the work into a text complexity band. Such reflection may validate the text</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s placement or may suggest that the placement needs to be changed.</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In fact, this marked rubric represents the evaluation of To Kill a Mockingbird completed by a committee of teachers.</a:t>
            </a:r>
          </a:p>
        </p:txBody>
      </p:sp>
      <p:sp>
        <p:nvSpPr>
          <p:cNvPr id="2242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3396E43-A152-DF4D-BE3B-44DDC06C1AF6}" type="slidenum">
              <a:rPr lang="en-US" sz="1200">
                <a:cs typeface="Arial" charset="0"/>
              </a:rPr>
              <a:pPr eaLnBrk="1" hangingPunct="1"/>
              <a:t>29</a:t>
            </a:fld>
            <a:endParaRPr lang="en-US" sz="120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Calibri" charset="0"/>
                <a:ea typeface="ＭＳ Ｐゴシック" charset="0"/>
                <a:cs typeface="ＭＳ Ｐゴシック" charset="0"/>
              </a:rPr>
              <a:t>How</a:t>
            </a:r>
            <a:r>
              <a:rPr lang="en-US" baseline="0" dirty="0" smtClean="0">
                <a:latin typeface="Calibri" charset="0"/>
                <a:ea typeface="ＭＳ Ｐゴシック" charset="0"/>
                <a:cs typeface="ＭＳ Ｐゴシック" charset="0"/>
              </a:rPr>
              <a:t> many of you have attended other Common Core Info Sessions – The one I did in April or ones Dutch has </a:t>
            </a:r>
            <a:r>
              <a:rPr lang="en-US" baseline="0" dirty="0" smtClean="0">
                <a:latin typeface="Calibri" charset="0"/>
                <a:ea typeface="ＭＳ Ｐゴシック" charset="0"/>
                <a:cs typeface="ＭＳ Ｐゴシック" charset="0"/>
              </a:rPr>
              <a:t>led </a:t>
            </a:r>
            <a:endParaRPr lang="en-US" dirty="0" smtClean="0">
              <a:latin typeface="Calibri" charset="0"/>
              <a:ea typeface="ＭＳ Ｐゴシック" charset="0"/>
              <a:cs typeface="ＭＳ Ｐゴシック" charset="0"/>
            </a:endParaRPr>
          </a:p>
          <a:p>
            <a:endParaRPr lang="en-US" dirty="0" smtClean="0">
              <a:latin typeface="Calibri" charset="0"/>
              <a:ea typeface="ＭＳ Ｐゴシック" charset="0"/>
              <a:cs typeface="ＭＳ Ｐゴシック" charset="0"/>
            </a:endParaRPr>
          </a:p>
          <a:p>
            <a:r>
              <a:rPr lang="en-US" dirty="0" smtClean="0">
                <a:latin typeface="Calibri" charset="0"/>
                <a:ea typeface="ＭＳ Ｐゴシック" charset="0"/>
                <a:cs typeface="ＭＳ Ｐゴシック" charset="0"/>
              </a:rPr>
              <a:t>The other question I have. What is you level of experience with the ELA CCSS? Show level of familiarly. 1 – I have not really delved into it to 5 – I am a leader in this work, I am sharing with others.</a:t>
            </a:r>
          </a:p>
          <a:p>
            <a:endParaRPr lang="en-US" dirty="0" smtClean="0">
              <a:latin typeface="Calibri" charset="0"/>
              <a:ea typeface="ＭＳ Ｐゴシック" charset="0"/>
              <a:cs typeface="ＭＳ Ｐゴシック" charset="0"/>
            </a:endParaRPr>
          </a:p>
          <a:p>
            <a:r>
              <a:rPr lang="en-US" dirty="0" smtClean="0">
                <a:latin typeface="Calibri" charset="0"/>
                <a:ea typeface="ＭＳ Ｐゴシック" charset="0"/>
                <a:cs typeface="ＭＳ Ｐゴシック" charset="0"/>
              </a:rPr>
              <a:t>Agenda</a:t>
            </a:r>
          </a:p>
          <a:p>
            <a:endParaRPr lang="en-US" dirty="0"/>
          </a:p>
        </p:txBody>
      </p:sp>
      <p:sp>
        <p:nvSpPr>
          <p:cNvPr id="5" name="Slide Number Placeholder 4"/>
          <p:cNvSpPr>
            <a:spLocks noGrp="1"/>
          </p:cNvSpPr>
          <p:nvPr>
            <p:ph type="sldNum" sz="quarter" idx="11"/>
          </p:nvPr>
        </p:nvSpPr>
        <p:spPr/>
        <p:txBody>
          <a:bodyPr/>
          <a:lstStyle/>
          <a:p>
            <a:pPr>
              <a:defRPr/>
            </a:pPr>
            <a:fld id="{920B3A16-5D87-9F40-8049-9612A7167BA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63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ＭＳ Ｐゴシック" charset="0"/>
                <a:cs typeface="ＭＳ Ｐゴシック" charset="0"/>
              </a:rPr>
              <a:t>After reflecting on qualitative measures, we find that the 9</a:t>
            </a:r>
            <a:r>
              <a:rPr lang="en-US" baseline="30000" dirty="0">
                <a:latin typeface="Calibri" charset="0"/>
                <a:ea typeface="ＭＳ Ｐゴシック" charset="0"/>
                <a:cs typeface="ＭＳ Ｐゴシック" charset="0"/>
              </a:rPr>
              <a:t>th</a:t>
            </a:r>
            <a:r>
              <a:rPr lang="en-US" dirty="0">
                <a:latin typeface="Calibri" charset="0"/>
                <a:ea typeface="ＭＳ Ｐゴシック" charset="0"/>
                <a:cs typeface="ＭＳ Ｐゴシック" charset="0"/>
              </a:rPr>
              <a:t> and 10</a:t>
            </a:r>
            <a:r>
              <a:rPr lang="en-US" baseline="30000" dirty="0">
                <a:latin typeface="Calibri" charset="0"/>
                <a:ea typeface="ＭＳ Ｐゴシック" charset="0"/>
                <a:cs typeface="ＭＳ Ｐゴシック" charset="0"/>
              </a:rPr>
              <a:t>th</a:t>
            </a:r>
            <a:r>
              <a:rPr lang="en-US" dirty="0">
                <a:latin typeface="Calibri" charset="0"/>
                <a:ea typeface="ＭＳ Ｐゴシック" charset="0"/>
                <a:cs typeface="ＭＳ Ｐゴシック" charset="0"/>
              </a:rPr>
              <a:t> grade band is probably where this text </a:t>
            </a:r>
            <a:r>
              <a:rPr lang="en-US" dirty="0" smtClean="0">
                <a:latin typeface="Calibri" charset="0"/>
                <a:ea typeface="ＭＳ Ｐゴシック" charset="0"/>
                <a:cs typeface="ＭＳ Ｐゴシック" charset="0"/>
              </a:rPr>
              <a:t>falls.</a:t>
            </a:r>
            <a:r>
              <a:rPr lang="en-US" baseline="0" dirty="0" smtClean="0">
                <a:latin typeface="Calibri" charset="0"/>
                <a:ea typeface="ＭＳ Ｐゴシック" charset="0"/>
                <a:cs typeface="ＭＳ Ｐゴシック" charset="0"/>
              </a:rPr>
              <a:t> </a:t>
            </a:r>
            <a:r>
              <a:rPr lang="en-US" dirty="0" smtClean="0">
                <a:latin typeface="Calibri" charset="0"/>
                <a:ea typeface="ＭＳ Ｐゴシック" charset="0"/>
                <a:cs typeface="ＭＳ Ｐゴシック" charset="0"/>
              </a:rPr>
              <a:t> </a:t>
            </a:r>
            <a:r>
              <a:rPr lang="en-US" dirty="0">
                <a:latin typeface="Calibri" charset="0"/>
                <a:ea typeface="ＭＳ Ｐゴシック" charset="0"/>
                <a:cs typeface="ＭＳ Ｐゴシック" charset="0"/>
              </a:rPr>
              <a:t>Our initial placement of To Kill a Mockingbird into a text complexity band changed when we examined the qualitative measures. Remember, however, that we have completed only the first two legs of the text complexity triangle.</a:t>
            </a:r>
          </a:p>
          <a:p>
            <a:r>
              <a:rPr lang="en-US" dirty="0">
                <a:latin typeface="Calibri" charset="0"/>
                <a:ea typeface="ＭＳ Ｐゴシック" charset="0"/>
                <a:cs typeface="ＭＳ Ｐゴシック" charset="0"/>
              </a:rPr>
              <a:t>The reader and task considerations still remain.</a:t>
            </a:r>
          </a:p>
          <a:p>
            <a:endParaRPr lang="en-US" dirty="0">
              <a:latin typeface="Calibri" charset="0"/>
              <a:ea typeface="ＭＳ Ｐゴシック" charset="0"/>
              <a:cs typeface="ＭＳ Ｐゴシック" charset="0"/>
            </a:endParaRPr>
          </a:p>
        </p:txBody>
      </p:sp>
      <p:sp>
        <p:nvSpPr>
          <p:cNvPr id="2263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74D5F75-ECC4-8044-8357-FE4751E378DF}" type="slidenum">
              <a:rPr lang="en-US" sz="1200">
                <a:cs typeface="Arial" charset="0"/>
              </a:rPr>
              <a:pPr eaLnBrk="1" hangingPunct="1"/>
              <a:t>30</a:t>
            </a:fld>
            <a:endParaRPr lang="en-US" sz="120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83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The third consideration is the reader and task. By this we mean, the motivation level, knowledge and experience, purpose for reading, complexity of the task and the questions a student might be required to respond to.</a:t>
            </a:r>
          </a:p>
          <a:p>
            <a:endParaRPr lang="en-US">
              <a:latin typeface="Calibri" charset="0"/>
              <a:ea typeface="ＭＳ Ｐゴシック" charset="0"/>
              <a:cs typeface="ＭＳ Ｐゴシック" charset="0"/>
            </a:endParaRPr>
          </a:p>
        </p:txBody>
      </p:sp>
      <p:sp>
        <p:nvSpPr>
          <p:cNvPr id="2283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19C508-6AB2-EB48-8E4F-8E8FF03F0718}" type="slidenum">
              <a:rPr lang="en-US" sz="1200">
                <a:cs typeface="Arial" charset="0"/>
              </a:rPr>
              <a:pPr eaLnBrk="1" hangingPunct="1"/>
              <a:t>31</a:t>
            </a:fld>
            <a:endParaRPr lang="en-US" sz="120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hangingPunct="1">
              <a:defRPr/>
            </a:pPr>
            <a:r>
              <a:rPr lang="en-US" dirty="0">
                <a:ea typeface="Geneva"/>
                <a:cs typeface="Geneva"/>
              </a:rPr>
              <a:t>In your packet is a handout on Reader and Task Considerations. The questions included here are largely open-ended questions without single, correct answers, but help educators to think through the implications of using a particular text in the classroom.</a:t>
            </a:r>
            <a:r>
              <a:rPr lang="en-US" dirty="0">
                <a:ea typeface="+mn-ea"/>
                <a:cs typeface="+mn-cs"/>
              </a:rPr>
              <a:t> Take a moment to read the handout on Reader and Task Considers. </a:t>
            </a:r>
            <a:endParaRPr lang="en-US" dirty="0"/>
          </a:p>
        </p:txBody>
      </p:sp>
      <p:sp>
        <p:nvSpPr>
          <p:cNvPr id="2304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8F2AD8-3D84-B64B-A378-F6FF7CA9F756}" type="slidenum">
              <a:rPr lang="en-US" sz="1200">
                <a:cs typeface="Arial" charset="0"/>
              </a:rPr>
              <a:pPr eaLnBrk="1" hangingPunct="1"/>
              <a:t>32</a:t>
            </a:fld>
            <a:endParaRPr lang="en-US" sz="120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44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Based upon all three legs of the model,  the most appropriate placement for the novel was grades 9-10.</a:t>
            </a:r>
          </a:p>
        </p:txBody>
      </p:sp>
      <p:sp>
        <p:nvSpPr>
          <p:cNvPr id="2344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13BF216-4C0D-4D4B-91C1-6E4FBB60C70E}" type="slidenum">
              <a:rPr lang="en-US" sz="1200">
                <a:cs typeface="Arial" charset="0"/>
              </a:rPr>
              <a:pPr eaLnBrk="1" hangingPunct="1"/>
              <a:t>33</a:t>
            </a:fld>
            <a:endParaRPr lang="en-US" sz="120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65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Validating our analysis, the Common Core Standards List of Exemplar Texts (Appendix B) came to this same conclusion.</a:t>
            </a:r>
          </a:p>
        </p:txBody>
      </p:sp>
      <p:sp>
        <p:nvSpPr>
          <p:cNvPr id="2365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7FB8E69-3505-7946-8B24-3333CD600CA9}" type="slidenum">
              <a:rPr lang="en-US" sz="1200">
                <a:cs typeface="Arial" charset="0"/>
              </a:rPr>
              <a:pPr eaLnBrk="1" hangingPunct="1"/>
              <a:t>34</a:t>
            </a:fld>
            <a:endParaRPr lang="en-US" sz="120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Currently “range finding” is taking place within SBAC</a:t>
            </a:r>
            <a:endParaRPr lang="en-US" dirty="0"/>
          </a:p>
        </p:txBody>
      </p:sp>
      <p:sp>
        <p:nvSpPr>
          <p:cNvPr id="5" name="Slide Number Placeholder 4"/>
          <p:cNvSpPr>
            <a:spLocks noGrp="1"/>
          </p:cNvSpPr>
          <p:nvPr>
            <p:ph type="sldNum" sz="quarter" idx="11"/>
          </p:nvPr>
        </p:nvSpPr>
        <p:spPr/>
        <p:txBody>
          <a:bodyPr/>
          <a:lstStyle/>
          <a:p>
            <a:pPr>
              <a:defRPr/>
            </a:pPr>
            <a:fld id="{920B3A16-5D87-9F40-8049-9612A7167BAB}" type="slidenum">
              <a:rPr lang="en-US" smtClean="0"/>
              <a:pPr>
                <a:defRPr/>
              </a:pPr>
              <a:t>35</a:t>
            </a:fld>
            <a:endParaRPr lang="en-US"/>
          </a:p>
        </p:txBody>
      </p:sp>
    </p:spTree>
    <p:extLst>
      <p:ext uri="{BB962C8B-B14F-4D97-AF65-F5344CB8AC3E}">
        <p14:creationId xmlns:p14="http://schemas.microsoft.com/office/powerpoint/2010/main" val="9766975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Matrix</a:t>
            </a:r>
            <a:r>
              <a:rPr lang="en-US" baseline="0" dirty="0" smtClean="0"/>
              <a:t> for Cog Rigor is a combination of Webb’s DOK and Bloom’s taxonomy that is used by SBAC to evaluate rigor of items.</a:t>
            </a:r>
          </a:p>
          <a:p>
            <a:endParaRPr lang="en-US" baseline="0" dirty="0" smtClean="0"/>
          </a:p>
          <a:p>
            <a:r>
              <a:rPr lang="en-US" baseline="0" dirty="0" smtClean="0"/>
              <a:t>SBAC moves the state assessment from Gr 10 to Gr 11</a:t>
            </a:r>
            <a:endParaRPr lang="en-US" dirty="0"/>
          </a:p>
        </p:txBody>
      </p:sp>
      <p:sp>
        <p:nvSpPr>
          <p:cNvPr id="5" name="Slide Number Placeholder 4"/>
          <p:cNvSpPr>
            <a:spLocks noGrp="1"/>
          </p:cNvSpPr>
          <p:nvPr>
            <p:ph type="sldNum" sz="quarter" idx="11"/>
          </p:nvPr>
        </p:nvSpPr>
        <p:spPr/>
        <p:txBody>
          <a:bodyPr/>
          <a:lstStyle/>
          <a:p>
            <a:pPr>
              <a:defRPr/>
            </a:pPr>
            <a:fld id="{920B3A16-5D87-9F40-8049-9612A7167BAB}" type="slidenum">
              <a:rPr lang="en-US" smtClean="0"/>
              <a:pPr>
                <a:defRPr/>
              </a:pPr>
              <a:t>36</a:t>
            </a:fld>
            <a:endParaRPr lang="en-US"/>
          </a:p>
        </p:txBody>
      </p:sp>
    </p:spTree>
    <p:extLst>
      <p:ext uri="{BB962C8B-B14F-4D97-AF65-F5344CB8AC3E}">
        <p14:creationId xmlns:p14="http://schemas.microsoft.com/office/powerpoint/2010/main" val="23078138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5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ＭＳ Ｐゴシック" charset="0"/>
                <a:cs typeface="ＭＳ Ｐゴシック" charset="0"/>
              </a:rPr>
              <a:t>Here is a comparison of the old and new. What do you notice?</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(The revised are doing things. They end in </a:t>
            </a:r>
            <a:r>
              <a:rPr lang="ja-JP" altLang="en-US" dirty="0">
                <a:latin typeface="Calibri" charset="0"/>
                <a:ea typeface="ＭＳ Ｐゴシック" charset="0"/>
                <a:cs typeface="ＭＳ Ｐゴシック" charset="0"/>
              </a:rPr>
              <a:t>“</a:t>
            </a:r>
            <a:r>
              <a:rPr lang="en-US" altLang="ja-JP" dirty="0" err="1">
                <a:latin typeface="Calibri" charset="0"/>
                <a:ea typeface="ＭＳ Ｐゴシック" charset="0"/>
                <a:cs typeface="ＭＳ Ｐゴシック" charset="0"/>
              </a:rPr>
              <a:t>ing</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to denote doing. Synthesis has changed to creating and moved to top. Evaluation has changed to evaluating and moved below creating.</a:t>
            </a:r>
            <a:r>
              <a:rPr lang="en-US" altLang="ja-JP" dirty="0" smtClean="0">
                <a:latin typeface="Calibri" charset="0"/>
                <a:ea typeface="ＭＳ Ｐゴシック" charset="0"/>
                <a:cs typeface="ＭＳ Ｐゴシック" charset="0"/>
              </a:rPr>
              <a:t>)  However, remember</a:t>
            </a:r>
            <a:r>
              <a:rPr lang="en-US" altLang="ja-JP" baseline="0" dirty="0" smtClean="0">
                <a:latin typeface="Calibri" charset="0"/>
                <a:ea typeface="ＭＳ Ｐゴシック" charset="0"/>
                <a:cs typeface="ＭＳ Ｐゴシック" charset="0"/>
              </a:rPr>
              <a:t> that synthesis is not eliminated, but contained with in Creating.  When students are looking at multiple texts and synthesizing them into arguments or new interpretations of their own – they  ARE creating new knowledge.</a:t>
            </a:r>
            <a:endParaRPr lang="en-US" altLang="ja-JP"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
        <p:nvSpPr>
          <p:cNvPr id="175108"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8764374-4333-9442-AC5C-49FCCFFC2BCB}" type="slidenum">
              <a:rPr lang="en-US" sz="1200">
                <a:cs typeface="Arial" charset="0"/>
              </a:rPr>
              <a:pPr eaLnBrk="1" hangingPunct="1"/>
              <a:t>37</a:t>
            </a:fld>
            <a:endParaRPr lang="en-US" sz="120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we can use Hess’s Cognitive</a:t>
            </a:r>
            <a:r>
              <a:rPr lang="en-US" baseline="0" dirty="0" smtClean="0"/>
              <a:t> Rigor Matrix – if we feel that it is an unfair advantage to use the SBAC measure for cognitive rigor.</a:t>
            </a:r>
          </a:p>
          <a:p>
            <a:endParaRPr lang="en-US" baseline="0" dirty="0" smtClean="0"/>
          </a:p>
          <a:p>
            <a:r>
              <a:rPr lang="en-US" baseline="0" dirty="0" smtClean="0"/>
              <a:t>Of course the SBA should be aligned to their own definition of cognitive rigor – if not, we’re really in trouble : </a:t>
            </a:r>
            <a:r>
              <a:rPr lang="en-US" baseline="0" dirty="0" smtClean="0"/>
              <a:t>)</a:t>
            </a:r>
          </a:p>
          <a:p>
            <a:endParaRPr lang="en-US" baseline="0" dirty="0" smtClean="0"/>
          </a:p>
          <a:p>
            <a:r>
              <a:rPr lang="en-US" baseline="0" dirty="0" smtClean="0"/>
              <a:t>Easy way to think of the DOK in a nutshell is that Bloom’s describes the type of thinking and Webb describes the level of difficulty of a task associated with that type of thinking.</a:t>
            </a:r>
          </a:p>
          <a:p>
            <a:endParaRPr lang="en-US" baseline="0" dirty="0" smtClean="0"/>
          </a:p>
          <a:p>
            <a:r>
              <a:rPr lang="en-US" baseline="0" dirty="0" smtClean="0"/>
              <a:t>For example, if I am a 7 year old I might be asked to remember both my own home phone number and all the capitals of the united states.  Both are “remembering tasks, but one is significantly easier (or less cognitively complex) than the other.</a:t>
            </a:r>
          </a:p>
          <a:p>
            <a:endParaRPr lang="en-US" baseline="0" dirty="0" smtClean="0"/>
          </a:p>
          <a:p>
            <a:r>
              <a:rPr lang="en-US" baseline="0" dirty="0" smtClean="0"/>
              <a:t>Check marks represent level of cognitive rigor of SBAC </a:t>
            </a:r>
            <a:r>
              <a:rPr lang="en-US" baseline="0" dirty="0" err="1" smtClean="0"/>
              <a:t>perf</a:t>
            </a:r>
            <a:r>
              <a:rPr lang="en-US" baseline="0" dirty="0" smtClean="0"/>
              <a:t> task and * represent rigor of current state HSPE</a:t>
            </a:r>
            <a:endParaRPr lang="en-US" dirty="0"/>
          </a:p>
        </p:txBody>
      </p:sp>
      <p:sp>
        <p:nvSpPr>
          <p:cNvPr id="5" name="Slide Number Placeholder 4"/>
          <p:cNvSpPr>
            <a:spLocks noGrp="1"/>
          </p:cNvSpPr>
          <p:nvPr>
            <p:ph type="sldNum" sz="quarter" idx="11"/>
          </p:nvPr>
        </p:nvSpPr>
        <p:spPr/>
        <p:txBody>
          <a:bodyPr/>
          <a:lstStyle/>
          <a:p>
            <a:pPr>
              <a:defRPr/>
            </a:pPr>
            <a:fld id="{920B3A16-5D87-9F40-8049-9612A7167BAB}" type="slidenum">
              <a:rPr lang="en-US" smtClean="0"/>
              <a:pPr>
                <a:defRPr/>
              </a:pPr>
              <a:t>38</a:t>
            </a:fld>
            <a:endParaRPr lang="en-US"/>
          </a:p>
        </p:txBody>
      </p:sp>
    </p:spTree>
    <p:extLst>
      <p:ext uri="{BB962C8B-B14F-4D97-AF65-F5344CB8AC3E}">
        <p14:creationId xmlns:p14="http://schemas.microsoft.com/office/powerpoint/2010/main" val="35871655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6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ＭＳ Ｐゴシック" charset="0"/>
                <a:cs typeface="ＭＳ Ｐゴシック" charset="0"/>
              </a:rPr>
              <a:t>The last resource</a:t>
            </a:r>
            <a:r>
              <a:rPr lang="en-US" baseline="0" dirty="0" smtClean="0">
                <a:latin typeface="Calibri" charset="0"/>
                <a:ea typeface="ＭＳ Ｐゴシック" charset="0"/>
                <a:cs typeface="ＭＳ Ｐゴシック" charset="0"/>
              </a:rPr>
              <a:t> is a link to the portal for the “open test” released by SBAC.  You can experience the student interface and the kinds of questions asked on the CAT section as well as on the </a:t>
            </a:r>
            <a:r>
              <a:rPr lang="en-US" baseline="0" dirty="0" err="1" smtClean="0">
                <a:latin typeface="Calibri" charset="0"/>
                <a:ea typeface="ＭＳ Ｐゴシック" charset="0"/>
                <a:cs typeface="ＭＳ Ｐゴシック" charset="0"/>
              </a:rPr>
              <a:t>Perf</a:t>
            </a:r>
            <a:r>
              <a:rPr lang="en-US" baseline="0" dirty="0" smtClean="0">
                <a:latin typeface="Calibri" charset="0"/>
                <a:ea typeface="ＭＳ Ｐゴシック" charset="0"/>
                <a:cs typeface="ＭＳ Ｐゴシック" charset="0"/>
              </a:rPr>
              <a:t> Task.  I will send these to Dutch to forward out to you </a:t>
            </a:r>
            <a:r>
              <a:rPr lang="en-US" baseline="0" smtClean="0">
                <a:latin typeface="Calibri" charset="0"/>
                <a:ea typeface="ＭＳ Ｐゴシック" charset="0"/>
                <a:cs typeface="ＭＳ Ｐゴシック" charset="0"/>
              </a:rPr>
              <a:t>as well.</a:t>
            </a:r>
            <a:endParaRPr lang="en-US" dirty="0">
              <a:latin typeface="Calibri" charset="0"/>
              <a:ea typeface="ＭＳ Ｐゴシック" charset="0"/>
              <a:cs typeface="ＭＳ Ｐゴシック" charset="0"/>
            </a:endParaRPr>
          </a:p>
        </p:txBody>
      </p:sp>
      <p:sp>
        <p:nvSpPr>
          <p:cNvPr id="156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6F50EDC-D0CF-D44E-BF72-12F40F42F2B4}" type="slidenum">
              <a:rPr lang="en-US" sz="1200">
                <a:solidFill>
                  <a:srgbClr val="000000"/>
                </a:solidFill>
                <a:cs typeface="Arial" charset="0"/>
              </a:rPr>
              <a:pPr eaLnBrk="1" hangingPunct="1"/>
              <a:t>39</a:t>
            </a:fld>
            <a:endParaRPr lang="en-US" sz="1200">
              <a:solidFill>
                <a:srgbClr val="000000"/>
              </a:solidFill>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1"/>
          </p:nvPr>
        </p:nvSpPr>
        <p:spPr/>
        <p:txBody>
          <a:bodyPr/>
          <a:lstStyle/>
          <a:p>
            <a:pPr>
              <a:defRPr/>
            </a:pPr>
            <a:fld id="{920B3A16-5D87-9F40-8049-9612A7167BAB}"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00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2600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907AEC-ADEC-7A4D-A542-E22A46334519}" type="slidenum">
              <a:rPr lang="en-US" sz="1200">
                <a:cs typeface="Arial" charset="0"/>
              </a:rPr>
              <a:pPr eaLnBrk="1" hangingPunct="1"/>
              <a:t>40</a:t>
            </a:fld>
            <a:endParaRPr lang="en-US" sz="120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pPr>
              <a:defRPr/>
            </a:pPr>
            <a:fld id="{920B3A16-5D87-9F40-8049-9612A7167BAB}" type="slidenum">
              <a:rPr lang="en-US" smtClean="0"/>
              <a:pPr>
                <a:defRPr/>
              </a:pPr>
              <a:t>9</a:t>
            </a:fld>
            <a:endParaRPr lang="en-US"/>
          </a:p>
        </p:txBody>
      </p:sp>
    </p:spTree>
    <p:extLst>
      <p:ext uri="{BB962C8B-B14F-4D97-AF65-F5344CB8AC3E}">
        <p14:creationId xmlns:p14="http://schemas.microsoft.com/office/powerpoint/2010/main" val="1080138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94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ＭＳ Ｐゴシック" charset="0"/>
                <a:cs typeface="ＭＳ Ｐゴシック" charset="0"/>
              </a:rPr>
              <a:t>The purpose of the next activity we are about to launch is to examine why text complexity matters and to give you a chance to experience using text based evidence in discussions about reading, one of the </a:t>
            </a:r>
            <a:r>
              <a:rPr lang="en-US" dirty="0" smtClean="0">
                <a:latin typeface="Calibri" charset="0"/>
                <a:ea typeface="ＭＳ Ｐゴシック" charset="0"/>
                <a:cs typeface="ＭＳ Ｐゴシック" charset="0"/>
              </a:rPr>
              <a:t>major </a:t>
            </a:r>
            <a:r>
              <a:rPr lang="en-US" dirty="0">
                <a:latin typeface="Calibri" charset="0"/>
                <a:ea typeface="ＭＳ Ｐゴシック" charset="0"/>
                <a:cs typeface="ＭＳ Ｐゴシック" charset="0"/>
              </a:rPr>
              <a:t>shifts which are called for in the CCSS.  I</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d like for your to read Appendix A, pages 2, 3 and the top half of page four. As you read, select one passage and a back up passage in case someone else in your groups comes up with the same idea, that you think has implications for your work. </a:t>
            </a:r>
            <a:endParaRPr lang="en-US" dirty="0">
              <a:latin typeface="Calibri" charset="0"/>
              <a:ea typeface="ＭＳ Ｐゴシック" charset="0"/>
              <a:cs typeface="ＭＳ Ｐゴシック" charset="0"/>
            </a:endParaRPr>
          </a:p>
        </p:txBody>
      </p:sp>
      <p:sp>
        <p:nvSpPr>
          <p:cNvPr id="1894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CA6CC6E-6951-8D4C-A22F-D759D1A437A8}" type="slidenum">
              <a:rPr lang="en-US" sz="1200">
                <a:cs typeface="Arial" charset="0"/>
              </a:rPr>
              <a:pPr eaLnBrk="1" hangingPunct="1"/>
              <a:t>11</a:t>
            </a:fld>
            <a:endParaRPr lang="en-US" sz="120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14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ＭＳ Ｐゴシック" charset="0"/>
                <a:cs typeface="ＭＳ Ｐゴシック" charset="0"/>
              </a:rPr>
              <a:t>This is a protocol that can be used with students – it helps facilitate all</a:t>
            </a:r>
            <a:r>
              <a:rPr lang="en-US" baseline="0" dirty="0" smtClean="0">
                <a:latin typeface="Calibri" charset="0"/>
                <a:ea typeface="ＭＳ Ｐゴシック" charset="0"/>
                <a:cs typeface="ＭＳ Ｐゴシック" charset="0"/>
              </a:rPr>
              <a:t> students reading carefully and having an opportunity to practice CCSS speaking and listening skills.  It also by forcing them to read the passage facilitates their learning to go back to the text for evidence.</a:t>
            </a:r>
          </a:p>
          <a:p>
            <a:endParaRPr lang="en-US" baseline="0" dirty="0" smtClean="0">
              <a:latin typeface="Calibri" charset="0"/>
              <a:ea typeface="ＭＳ Ｐゴシック" charset="0"/>
              <a:cs typeface="ＭＳ Ｐゴシック" charset="0"/>
            </a:endParaRPr>
          </a:p>
          <a:p>
            <a:r>
              <a:rPr lang="en-US" baseline="0" dirty="0" smtClean="0">
                <a:latin typeface="Calibri" charset="0"/>
                <a:ea typeface="ＭＳ Ｐゴシック" charset="0"/>
                <a:cs typeface="ＭＳ Ｐゴシック" charset="0"/>
              </a:rPr>
              <a:t>Today we do not need to use the time keeper and facilitator roles and we may not need to read the passage aloud having just read the appendix – but do please point out and identify the passage you are responding to</a:t>
            </a:r>
            <a:endParaRPr lang="en-US"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
        <p:nvSpPr>
          <p:cNvPr id="1914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30EEA6B-8DAF-D84C-99C5-E87F1D4DD28C}" type="slidenum">
              <a:rPr lang="en-US" sz="1200">
                <a:cs typeface="Arial" charset="0"/>
              </a:rPr>
              <a:pPr eaLnBrk="1" hangingPunct="1"/>
              <a:t>12</a:t>
            </a:fld>
            <a:endParaRPr lang="en-US" sz="120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55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There are three equally important considerations when measuring text complexity. The qualitative, the quantitative, and the reader and task considerations. We will look at each of these considerations individually</a:t>
            </a:r>
          </a:p>
        </p:txBody>
      </p:sp>
      <p:sp>
        <p:nvSpPr>
          <p:cNvPr id="1955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C204F8B-A801-CC46-9BF3-636A6EC483D9}" type="slidenum">
              <a:rPr lang="en-US" sz="1200">
                <a:cs typeface="Arial" charset="0"/>
              </a:rPr>
              <a:pPr eaLnBrk="1" hangingPunct="1"/>
              <a:t>16</a:t>
            </a:fld>
            <a:endParaRPr lang="en-US" sz="120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76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Why is it important for</a:t>
            </a:r>
            <a:r>
              <a:rPr lang="en-US" baseline="0" dirty="0" smtClean="0">
                <a:latin typeface="Calibri" charset="0"/>
                <a:ea typeface="ＭＳ Ｐゴシック" charset="0"/>
                <a:cs typeface="ＭＳ Ｐゴシック" charset="0"/>
              </a:rPr>
              <a:t> SCC English faculty to understand CCSS text complexity?  Because this is the process that your K-12 colleagues are currently going through to make sure their text selections are aligned to CCSS.  It is important for you to know the kinds of complex works that students will be reading.  In some cases, texts that were previously thought of as college level texts may be taught at the high school level.  </a:t>
            </a:r>
          </a:p>
          <a:p>
            <a:pPr eaLnBrk="1" hangingPunct="1">
              <a:spcBef>
                <a:spcPct val="0"/>
              </a:spcBef>
            </a:pPr>
            <a:endParaRPr lang="en-US" baseline="0" dirty="0" smtClean="0">
              <a:latin typeface="Calibri" charset="0"/>
              <a:ea typeface="ＭＳ Ｐゴシック" charset="0"/>
              <a:cs typeface="ＭＳ Ｐゴシック" charset="0"/>
            </a:endParaRPr>
          </a:p>
          <a:p>
            <a:pPr eaLnBrk="1" hangingPunct="1">
              <a:spcBef>
                <a:spcPct val="0"/>
              </a:spcBef>
            </a:pPr>
            <a:r>
              <a:rPr lang="en-US" baseline="0" dirty="0" smtClean="0">
                <a:latin typeface="Calibri" charset="0"/>
                <a:ea typeface="ＭＳ Ｐゴシック" charset="0"/>
                <a:cs typeface="ＭＳ Ｐゴシック" charset="0"/>
              </a:rPr>
              <a:t>Things may not change much for Shoreline school district students; we have found so far that most of our current text selections meet common core complexity standards.</a:t>
            </a:r>
            <a:endParaRPr lang="en-US" dirty="0" smtClean="0">
              <a:latin typeface="Calibri" charset="0"/>
              <a:ea typeface="ＭＳ Ｐゴシック" charset="0"/>
              <a:cs typeface="ＭＳ Ｐゴシック" charset="0"/>
            </a:endParaRPr>
          </a:p>
          <a:p>
            <a:pPr eaLnBrk="1" hangingPunct="1">
              <a:spcBef>
                <a:spcPct val="0"/>
              </a:spcBef>
            </a:pPr>
            <a:endParaRPr lang="en-US" dirty="0" smtClean="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To </a:t>
            </a:r>
            <a:r>
              <a:rPr lang="en-US" dirty="0">
                <a:latin typeface="Calibri" charset="0"/>
                <a:ea typeface="ＭＳ Ｐゴシック" charset="0"/>
                <a:cs typeface="ＭＳ Ｐゴシック" charset="0"/>
              </a:rPr>
              <a:t>determine text complexity we might consider the exemplar texts from Appendix B of the standards. Of course, excerpts from Appendix B which of course consider the qualitative and quantitative aspects of the equation but not the reader and task considerations from the equation or alternatively, we might use a few of the tools and make a determination ourselves.</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Take a moment to check out Appendix B. Select a grade level that you are familiar with. What texts do you see that you currently use, which texts represent a different level of rigor?</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This texts are not an exhaustive list, simply a few examples to give us an understanding of the levels of complexity for the grade level. </a:t>
            </a:r>
          </a:p>
        </p:txBody>
      </p:sp>
      <p:sp>
        <p:nvSpPr>
          <p:cNvPr id="1976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006273-1760-1547-9874-6C5B58B7E707}" type="slidenum">
              <a:rPr lang="en-US" sz="1200">
                <a:latin typeface="Calibri" charset="0"/>
                <a:cs typeface="Arial" charset="0"/>
              </a:rPr>
              <a:pPr eaLnBrk="1" hangingPunct="1"/>
              <a:t>17</a:t>
            </a:fld>
            <a:endParaRPr lang="en-US" sz="1200">
              <a:latin typeface="Calibri"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96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Overview of the protocol. Determining text complexity is a four step process. We will go through each of these steps with an example.</a:t>
            </a:r>
          </a:p>
        </p:txBody>
      </p:sp>
      <p:sp>
        <p:nvSpPr>
          <p:cNvPr id="1996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72D930A-8A02-A642-AE2E-FDA71BAF9130}" type="slidenum">
              <a:rPr lang="en-US" sz="1200">
                <a:latin typeface="Calibri" charset="0"/>
                <a:cs typeface="Arial" charset="0"/>
              </a:rPr>
              <a:pPr eaLnBrk="1" hangingPunct="1"/>
              <a:t>18</a:t>
            </a:fld>
            <a:endParaRPr lang="en-US" sz="1200">
              <a:latin typeface="Calibri"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themeOverride" Target="../theme/themeOverride15.xml"/><Relationship Id="rId2"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themeOverride" Target="../theme/themeOverride16.xml"/><Relationship Id="rId2"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2.png"/></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2.png"/></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themeOverride" Target="../theme/themeOverride8.xml"/><Relationship Id="rId2"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themeOverride" Target="../theme/themeOverride9.xml"/><Relationship Id="rId2"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72.xml.rels><?xml version="1.0" encoding="UTF-8" standalone="yes"?>
<Relationships xmlns="http://schemas.openxmlformats.org/package/2006/relationships"><Relationship Id="rId1" Type="http://schemas.openxmlformats.org/officeDocument/2006/relationships/themeOverride" Target="../theme/themeOverride10.xml"/><Relationship Id="rId2"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themeOverride" Target="../theme/themeOverride11.xml"/><Relationship Id="rId2"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84.xml.rels><?xml version="1.0" encoding="UTF-8" standalone="yes"?>
<Relationships xmlns="http://schemas.openxmlformats.org/package/2006/relationships"><Relationship Id="rId1" Type="http://schemas.openxmlformats.org/officeDocument/2006/relationships/themeOverride" Target="../theme/themeOverride12.xml"/><Relationship Id="rId2"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themeOverride" Target="../theme/themeOverride13.xml"/><Relationship Id="rId2"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themeOverride" Target="../theme/themeOverride14.xml"/><Relationship Id="rId2"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200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a:xfrm>
            <a:off x="914400" y="4600575"/>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904875" y="3200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914400" y="4600575"/>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1219200" y="3438525"/>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4676775"/>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Tree>
    <p:extLst>
      <p:ext uri="{BB962C8B-B14F-4D97-AF65-F5344CB8AC3E}">
        <p14:creationId xmlns:p14="http://schemas.microsoft.com/office/powerpoint/2010/main" val="982812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36170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99453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24577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99D9123E-6455-C340-B2FE-329906D366E4}"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2ACEC403-8C07-4A48-8888-45FD784503C6}" type="slidenum">
              <a:rPr lang="en-US"/>
              <a:pPr>
                <a:defRPr/>
              </a:pPr>
              <a:t>‹#›</a:t>
            </a:fld>
            <a:endParaRPr lang="en-US"/>
          </a:p>
        </p:txBody>
      </p:sp>
    </p:spTree>
    <p:extLst>
      <p:ext uri="{BB962C8B-B14F-4D97-AF65-F5344CB8AC3E}">
        <p14:creationId xmlns:p14="http://schemas.microsoft.com/office/powerpoint/2010/main" val="9474653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B8F4D453-09F5-9541-AFA8-FDDDDA7CB232}" type="datetime1">
              <a:rPr lang="en-US" smtClean="0"/>
              <a:t>6/10/13</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smtClean="0">
                <a:solidFill>
                  <a:srgbClr val="CAF278"/>
                </a:solidFill>
                <a:latin typeface="Arial" charset="0"/>
              </a:defRPr>
            </a:lvl1pPr>
          </a:lstStyle>
          <a:p>
            <a:pPr>
              <a:defRPr/>
            </a:pPr>
            <a:fld id="{EB00B676-07EF-6448-9AAF-54C77198FFA4}" type="slidenum">
              <a:rPr lang="en-US"/>
              <a:pPr>
                <a:defRPr/>
              </a:pPr>
              <a:t>‹#›</a:t>
            </a:fld>
            <a:endParaRPr lang="en-US"/>
          </a:p>
        </p:txBody>
      </p:sp>
    </p:spTree>
    <p:extLst>
      <p:ext uri="{BB962C8B-B14F-4D97-AF65-F5344CB8AC3E}">
        <p14:creationId xmlns:p14="http://schemas.microsoft.com/office/powerpoint/2010/main" val="4044690919"/>
      </p:ext>
    </p:extLst>
  </p:cSld>
  <p:clrMapOvr>
    <a:overrideClrMapping bg1="dk1" tx1="lt1" bg2="dk2" tx2="lt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8D084B92-2CB9-284A-8C69-A43BE3904741}" type="datetime1">
              <a:rPr lang="en-US" smtClean="0"/>
              <a:t>6/10/13</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atin typeface="Arial" charset="0"/>
              </a:defRPr>
            </a:lvl1pPr>
          </a:lstStyle>
          <a:p>
            <a:pPr>
              <a:defRPr/>
            </a:pPr>
            <a:fld id="{CFF59D99-E117-FF4C-8499-C5A01D843269}" type="slidenum">
              <a:rPr lang="en-US"/>
              <a:pPr>
                <a:defRPr/>
              </a:pPr>
              <a:t>‹#›</a:t>
            </a:fld>
            <a:endParaRPr lang="en-US"/>
          </a:p>
        </p:txBody>
      </p:sp>
    </p:spTree>
    <p:extLst>
      <p:ext uri="{BB962C8B-B14F-4D97-AF65-F5344CB8AC3E}">
        <p14:creationId xmlns:p14="http://schemas.microsoft.com/office/powerpoint/2010/main" val="243974374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FC28A9E0-FE89-874D-8A14-4B1C3083E2EC}" type="datetime1">
              <a:rPr lang="en-US" smtClean="0"/>
              <a:t>6/10/13</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atin typeface="Arial" charset="0"/>
              </a:defRPr>
            </a:lvl1pPr>
          </a:lstStyle>
          <a:p>
            <a:pPr>
              <a:defRPr/>
            </a:pPr>
            <a:fld id="{FD710F4E-2764-574E-878A-EEDFE926445B}" type="slidenum">
              <a:rPr lang="en-US"/>
              <a:pPr>
                <a:defRPr/>
              </a:pPr>
              <a:t>‹#›</a:t>
            </a:fld>
            <a:endParaRPr lang="en-US"/>
          </a:p>
        </p:txBody>
      </p:sp>
    </p:spTree>
    <p:extLst>
      <p:ext uri="{BB962C8B-B14F-4D97-AF65-F5344CB8AC3E}">
        <p14:creationId xmlns:p14="http://schemas.microsoft.com/office/powerpoint/2010/main" val="56129666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D439C50B-BE22-2749-B2B0-37053216A4EF}" type="datetime1">
              <a:rPr lang="en-US" smtClean="0"/>
              <a:t>6/10/13</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atin typeface="Arial" charset="0"/>
              </a:defRPr>
            </a:lvl1pPr>
          </a:lstStyle>
          <a:p>
            <a:pPr>
              <a:defRPr/>
            </a:pPr>
            <a:fld id="{BC8DE9F1-BF8D-3841-96B7-ABC4403B890F}" type="slidenum">
              <a:rPr lang="en-US"/>
              <a:pPr>
                <a:defRPr/>
              </a:pPr>
              <a:t>‹#›</a:t>
            </a:fld>
            <a:endParaRPr lang="en-US"/>
          </a:p>
        </p:txBody>
      </p:sp>
    </p:spTree>
    <p:extLst>
      <p:ext uri="{BB962C8B-B14F-4D97-AF65-F5344CB8AC3E}">
        <p14:creationId xmlns:p14="http://schemas.microsoft.com/office/powerpoint/2010/main" val="318458903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4" name="Date Placeholder 1"/>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4D8D340D-50E5-374B-836D-69FED157924C}" type="datetime1">
              <a:rPr lang="en-US" smtClean="0"/>
              <a:t>6/10/13</a:t>
            </a:fld>
            <a:endParaRPr lang="en-US"/>
          </a:p>
        </p:txBody>
      </p:sp>
      <p:sp>
        <p:nvSpPr>
          <p:cNvPr id="5" name="Footer Placeholder 2"/>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3"/>
          <p:cNvSpPr>
            <a:spLocks noGrp="1"/>
          </p:cNvSpPr>
          <p:nvPr>
            <p:ph type="sldNum" sz="quarter" idx="12"/>
          </p:nvPr>
        </p:nvSpPr>
        <p:spPr/>
        <p:txBody>
          <a:bodyPr/>
          <a:lstStyle>
            <a:lvl1pPr>
              <a:defRPr smtClean="0">
                <a:latin typeface="Arial" charset="0"/>
              </a:defRPr>
            </a:lvl1pPr>
          </a:lstStyle>
          <a:p>
            <a:pPr>
              <a:defRPr/>
            </a:pPr>
            <a:fld id="{E1C04B40-F7EE-0E49-B439-0768B0D71B01}" type="slidenum">
              <a:rPr lang="en-US"/>
              <a:pPr>
                <a:defRPr/>
              </a:pPr>
              <a:t>‹#›</a:t>
            </a:fld>
            <a:endParaRPr lang="en-US"/>
          </a:p>
        </p:txBody>
      </p:sp>
    </p:spTree>
    <p:extLst>
      <p:ext uri="{BB962C8B-B14F-4D97-AF65-F5344CB8AC3E}">
        <p14:creationId xmlns:p14="http://schemas.microsoft.com/office/powerpoint/2010/main" val="4459789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38888"/>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11"/>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6B040C31-CBCB-A847-BA54-C47020C66E2D}"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latin typeface="Arial" charset="0"/>
              </a:defRPr>
            </a:lvl1pPr>
          </a:lstStyle>
          <a:p>
            <a:pPr>
              <a:defRPr/>
            </a:pPr>
            <a:fld id="{1DC87A9F-ED39-734C-874D-223D6CA5B453}" type="slidenum">
              <a:rPr lang="en-US"/>
              <a:pPr>
                <a:defRPr/>
              </a:pPr>
              <a:t>‹#›</a:t>
            </a:fld>
            <a:endParaRPr lang="en-US"/>
          </a:p>
        </p:txBody>
      </p:sp>
    </p:spTree>
    <p:extLst>
      <p:ext uri="{BB962C8B-B14F-4D97-AF65-F5344CB8AC3E}">
        <p14:creationId xmlns:p14="http://schemas.microsoft.com/office/powerpoint/2010/main" val="7465327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4F030BF3-01C4-2D4F-9B3D-2A23EB8FCC78}"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CAF278"/>
                </a:solidFill>
                <a:latin typeface="Arial" charset="0"/>
              </a:defRPr>
            </a:lvl1pPr>
          </a:lstStyle>
          <a:p>
            <a:pPr>
              <a:defRPr/>
            </a:pPr>
            <a:fld id="{7D61F9B7-22EE-FA49-AFA9-1D084320F974}" type="slidenum">
              <a:rPr lang="en-US"/>
              <a:pPr>
                <a:defRPr/>
              </a:pPr>
              <a:t>‹#›</a:t>
            </a:fld>
            <a:endParaRPr lang="en-US"/>
          </a:p>
        </p:txBody>
      </p:sp>
    </p:spTree>
    <p:extLst>
      <p:ext uri="{BB962C8B-B14F-4D97-AF65-F5344CB8AC3E}">
        <p14:creationId xmlns:p14="http://schemas.microsoft.com/office/powerpoint/2010/main" val="610157488"/>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Straight Connector 8"/>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Box 5"/>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B6420708-D511-4448-821B-1C4A65F1E237}"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7" name="Picture 13" descr="OSPI logo black PP footer trans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33C9ED1D-0E9A-C242-85AD-0358E502A108}"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9"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64029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50632849-BB18-EE4F-B579-267EFE709F0D}"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87C571C0-23C3-034C-8D0B-1280094B09A4}" type="slidenum">
              <a:rPr lang="en-US"/>
              <a:pPr>
                <a:defRPr/>
              </a:pPr>
              <a:t>‹#›</a:t>
            </a:fld>
            <a:endParaRPr lang="en-US"/>
          </a:p>
        </p:txBody>
      </p:sp>
    </p:spTree>
    <p:extLst>
      <p:ext uri="{BB962C8B-B14F-4D97-AF65-F5344CB8AC3E}">
        <p14:creationId xmlns:p14="http://schemas.microsoft.com/office/powerpoint/2010/main" val="6290343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208713"/>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Isosceles Triangle 4"/>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Straight Connector 14"/>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581D381C-F2F5-B344-B346-0E3C6AF0B106}" type="datetime1">
              <a:rPr lang="en-US" smtClean="0"/>
              <a:t>6/10/13</a:t>
            </a:fld>
            <a:endParaRPr lang="en-US"/>
          </a:p>
        </p:txBody>
      </p:sp>
      <p:sp>
        <p:nvSpPr>
          <p:cNvPr id="8"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smtClean="0">
                <a:latin typeface="Arial" charset="0"/>
              </a:defRPr>
            </a:lvl1pPr>
          </a:lstStyle>
          <a:p>
            <a:pPr>
              <a:defRPr/>
            </a:pPr>
            <a:fld id="{DC8FCC7A-F25F-E449-B86C-C054232B19CA}" type="slidenum">
              <a:rPr lang="en-US"/>
              <a:pPr>
                <a:defRPr/>
              </a:pPr>
              <a:t>‹#›</a:t>
            </a:fld>
            <a:endParaRPr lang="en-US"/>
          </a:p>
        </p:txBody>
      </p:sp>
    </p:spTree>
    <p:extLst>
      <p:ext uri="{BB962C8B-B14F-4D97-AF65-F5344CB8AC3E}">
        <p14:creationId xmlns:p14="http://schemas.microsoft.com/office/powerpoint/2010/main" val="40578238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defTabSz="914400" fontAlgn="base">
              <a:spcBef>
                <a:spcPct val="0"/>
              </a:spcBef>
              <a:spcAft>
                <a:spcPct val="0"/>
              </a:spcAft>
              <a:defRPr sz="1400">
                <a:latin typeface="Arial" charset="0"/>
                <a:cs typeface="Arial" charset="0"/>
              </a:defRPr>
            </a:lvl1pPr>
          </a:lstStyle>
          <a:p>
            <a:pPr>
              <a:defRPr/>
            </a:pPr>
            <a:fld id="{AA776B23-D423-E64E-A5F5-1C3A47069051}" type="datetime1">
              <a:rPr lang="en-US" smtClean="0"/>
              <a:t>6/10/13</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smtClean="0">
                <a:latin typeface="Arial" charset="0"/>
              </a:defRPr>
            </a:lvl1pPr>
          </a:lstStyle>
          <a:p>
            <a:pPr>
              <a:defRPr/>
            </a:pPr>
            <a:fld id="{BF5429C6-A01E-B242-8958-9EDAAAD7695B}" type="slidenum">
              <a:rPr lang="en-US"/>
              <a:pPr>
                <a:defRPr/>
              </a:pPr>
              <a:t>‹#›</a:t>
            </a:fld>
            <a:endParaRPr lang="en-US"/>
          </a:p>
        </p:txBody>
      </p:sp>
    </p:spTree>
    <p:extLst>
      <p:ext uri="{BB962C8B-B14F-4D97-AF65-F5344CB8AC3E}">
        <p14:creationId xmlns:p14="http://schemas.microsoft.com/office/powerpoint/2010/main" val="42570330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437983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1209B0B6-CD03-6540-B027-656AEDD2D984}"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DECD013C-BBBE-F742-889D-67537AE4A277}" type="slidenum">
              <a:rPr lang="en-US"/>
              <a:pPr>
                <a:defRPr/>
              </a:pPr>
              <a:t>‹#›</a:t>
            </a:fld>
            <a:endParaRPr lang="en-US"/>
          </a:p>
        </p:txBody>
      </p:sp>
    </p:spTree>
    <p:extLst>
      <p:ext uri="{BB962C8B-B14F-4D97-AF65-F5344CB8AC3E}">
        <p14:creationId xmlns:p14="http://schemas.microsoft.com/office/powerpoint/2010/main" val="142080315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03CDC1CD-87B7-0244-8A70-64FCDF313EDF}" type="datetime1">
              <a:rPr lang="en-US" smtClean="0"/>
              <a:t>6/10/13</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smtClean="0">
                <a:solidFill>
                  <a:srgbClr val="CAF278"/>
                </a:solidFill>
                <a:latin typeface="Arial" charset="0"/>
              </a:defRPr>
            </a:lvl1pPr>
          </a:lstStyle>
          <a:p>
            <a:pPr>
              <a:defRPr/>
            </a:pPr>
            <a:fld id="{1411D4D7-28C4-D442-A893-2B78EECC03CC}" type="slidenum">
              <a:rPr lang="en-US"/>
              <a:pPr>
                <a:defRPr/>
              </a:pPr>
              <a:t>‹#›</a:t>
            </a:fld>
            <a:endParaRPr lang="en-US"/>
          </a:p>
        </p:txBody>
      </p:sp>
    </p:spTree>
    <p:extLst>
      <p:ext uri="{BB962C8B-B14F-4D97-AF65-F5344CB8AC3E}">
        <p14:creationId xmlns:p14="http://schemas.microsoft.com/office/powerpoint/2010/main" val="4091625361"/>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B2AAD60C-EBDE-344D-9F11-549820730606}" type="datetime1">
              <a:rPr lang="en-US" smtClean="0"/>
              <a:t>6/10/13</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atin typeface="Arial" charset="0"/>
              </a:defRPr>
            </a:lvl1pPr>
          </a:lstStyle>
          <a:p>
            <a:pPr>
              <a:defRPr/>
            </a:pPr>
            <a:fld id="{88721C1B-61D0-2A4E-93AB-26B839362B75}" type="slidenum">
              <a:rPr lang="en-US"/>
              <a:pPr>
                <a:defRPr/>
              </a:pPr>
              <a:t>‹#›</a:t>
            </a:fld>
            <a:endParaRPr lang="en-US"/>
          </a:p>
        </p:txBody>
      </p:sp>
    </p:spTree>
    <p:extLst>
      <p:ext uri="{BB962C8B-B14F-4D97-AF65-F5344CB8AC3E}">
        <p14:creationId xmlns:p14="http://schemas.microsoft.com/office/powerpoint/2010/main" val="29257476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8A045F38-2472-744B-B152-36A5E03936C3}" type="datetime1">
              <a:rPr lang="en-US" smtClean="0"/>
              <a:t>6/10/13</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atin typeface="Arial" charset="0"/>
              </a:defRPr>
            </a:lvl1pPr>
          </a:lstStyle>
          <a:p>
            <a:pPr>
              <a:defRPr/>
            </a:pPr>
            <a:fld id="{69DE08BB-A2A6-B949-892C-0D4520D4DC96}" type="slidenum">
              <a:rPr lang="en-US"/>
              <a:pPr>
                <a:defRPr/>
              </a:pPr>
              <a:t>‹#›</a:t>
            </a:fld>
            <a:endParaRPr lang="en-US"/>
          </a:p>
        </p:txBody>
      </p:sp>
    </p:spTree>
    <p:extLst>
      <p:ext uri="{BB962C8B-B14F-4D97-AF65-F5344CB8AC3E}">
        <p14:creationId xmlns:p14="http://schemas.microsoft.com/office/powerpoint/2010/main" val="370685326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AD907B02-4D19-254C-9A0F-ADFABBE86CAE}" type="datetime1">
              <a:rPr lang="en-US" smtClean="0"/>
              <a:t>6/10/13</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atin typeface="Arial" charset="0"/>
              </a:defRPr>
            </a:lvl1pPr>
          </a:lstStyle>
          <a:p>
            <a:pPr>
              <a:defRPr/>
            </a:pPr>
            <a:fld id="{169C50D0-63B5-6947-AB73-2EA55B9B8198}" type="slidenum">
              <a:rPr lang="en-US"/>
              <a:pPr>
                <a:defRPr/>
              </a:pPr>
              <a:t>‹#›</a:t>
            </a:fld>
            <a:endParaRPr lang="en-US"/>
          </a:p>
        </p:txBody>
      </p:sp>
    </p:spTree>
    <p:extLst>
      <p:ext uri="{BB962C8B-B14F-4D97-AF65-F5344CB8AC3E}">
        <p14:creationId xmlns:p14="http://schemas.microsoft.com/office/powerpoint/2010/main" val="30689880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4" name="Date Placeholder 1"/>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B518D0C9-4DA1-9747-AC24-4AD579E00A05}" type="datetime1">
              <a:rPr lang="en-US" smtClean="0"/>
              <a:t>6/10/13</a:t>
            </a:fld>
            <a:endParaRPr lang="en-US"/>
          </a:p>
        </p:txBody>
      </p:sp>
      <p:sp>
        <p:nvSpPr>
          <p:cNvPr id="5" name="Footer Placeholder 2"/>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3"/>
          <p:cNvSpPr>
            <a:spLocks noGrp="1"/>
          </p:cNvSpPr>
          <p:nvPr>
            <p:ph type="sldNum" sz="quarter" idx="12"/>
          </p:nvPr>
        </p:nvSpPr>
        <p:spPr/>
        <p:txBody>
          <a:bodyPr/>
          <a:lstStyle>
            <a:lvl1pPr>
              <a:defRPr smtClean="0">
                <a:latin typeface="Arial" charset="0"/>
              </a:defRPr>
            </a:lvl1pPr>
          </a:lstStyle>
          <a:p>
            <a:pPr>
              <a:defRPr/>
            </a:pPr>
            <a:fld id="{66C8FE52-9337-CA43-81DB-98C837A9C196}" type="slidenum">
              <a:rPr lang="en-US"/>
              <a:pPr>
                <a:defRPr/>
              </a:pPr>
              <a:t>‹#›</a:t>
            </a:fld>
            <a:endParaRPr lang="en-US"/>
          </a:p>
        </p:txBody>
      </p:sp>
    </p:spTree>
    <p:extLst>
      <p:ext uri="{BB962C8B-B14F-4D97-AF65-F5344CB8AC3E}">
        <p14:creationId xmlns:p14="http://schemas.microsoft.com/office/powerpoint/2010/main" val="1004661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200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4"/>
          <p:cNvSpPr/>
          <p:nvPr/>
        </p:nvSpPr>
        <p:spPr>
          <a:xfrm>
            <a:off x="914400" y="4600575"/>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6" name="Rectangle 5"/>
          <p:cNvSpPr/>
          <p:nvPr/>
        </p:nvSpPr>
        <p:spPr>
          <a:xfrm>
            <a:off x="904875" y="3200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ectangle 6"/>
          <p:cNvSpPr/>
          <p:nvPr/>
        </p:nvSpPr>
        <p:spPr>
          <a:xfrm>
            <a:off x="914400" y="4600575"/>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438525"/>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4676775"/>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Tree>
    <p:extLst>
      <p:ext uri="{BB962C8B-B14F-4D97-AF65-F5344CB8AC3E}">
        <p14:creationId xmlns:p14="http://schemas.microsoft.com/office/powerpoint/2010/main" val="390814117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38888"/>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11"/>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C5B122DC-0B3E-E648-96AC-508C94E489C4}"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latin typeface="Arial" charset="0"/>
              </a:defRPr>
            </a:lvl1pPr>
          </a:lstStyle>
          <a:p>
            <a:pPr>
              <a:defRPr/>
            </a:pPr>
            <a:fld id="{BBCA23B0-02F2-EA42-A71F-6AAFFA93D0D2}" type="slidenum">
              <a:rPr lang="en-US"/>
              <a:pPr>
                <a:defRPr/>
              </a:pPr>
              <a:t>‹#›</a:t>
            </a:fld>
            <a:endParaRPr lang="en-US"/>
          </a:p>
        </p:txBody>
      </p:sp>
    </p:spTree>
    <p:extLst>
      <p:ext uri="{BB962C8B-B14F-4D97-AF65-F5344CB8AC3E}">
        <p14:creationId xmlns:p14="http://schemas.microsoft.com/office/powerpoint/2010/main" val="80671331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4D062420-C13E-6A41-80CA-9A2BBFE0F37F}"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CAF278"/>
                </a:solidFill>
                <a:latin typeface="Arial" charset="0"/>
              </a:defRPr>
            </a:lvl1pPr>
          </a:lstStyle>
          <a:p>
            <a:pPr>
              <a:defRPr/>
            </a:pPr>
            <a:fld id="{DE8CF97A-CAAC-4540-909F-9E1CB3CA555F}" type="slidenum">
              <a:rPr lang="en-US"/>
              <a:pPr>
                <a:defRPr/>
              </a:pPr>
              <a:t>‹#›</a:t>
            </a:fld>
            <a:endParaRPr lang="en-US"/>
          </a:p>
        </p:txBody>
      </p:sp>
    </p:spTree>
    <p:extLst>
      <p:ext uri="{BB962C8B-B14F-4D97-AF65-F5344CB8AC3E}">
        <p14:creationId xmlns:p14="http://schemas.microsoft.com/office/powerpoint/2010/main" val="1774164077"/>
      </p:ext>
    </p:extLst>
  </p:cSld>
  <p:clrMapOvr>
    <a:overrideClrMapping bg1="dk1" tx1="lt1" bg2="dk2" tx2="lt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F4F18082-ADB0-9A46-A408-C274AC36242E}"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2A396B99-0576-BA46-8ABE-2535C1F1C25A}" type="slidenum">
              <a:rPr lang="en-US"/>
              <a:pPr>
                <a:defRPr/>
              </a:pPr>
              <a:t>‹#›</a:t>
            </a:fld>
            <a:endParaRPr lang="en-US"/>
          </a:p>
        </p:txBody>
      </p:sp>
    </p:spTree>
    <p:extLst>
      <p:ext uri="{BB962C8B-B14F-4D97-AF65-F5344CB8AC3E}">
        <p14:creationId xmlns:p14="http://schemas.microsoft.com/office/powerpoint/2010/main" val="428767169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208713"/>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Isosceles Triangle 4"/>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Straight Connector 14"/>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F91DA295-FB23-1B47-91B5-D6F5D33BB0DC}" type="datetime1">
              <a:rPr lang="en-US" smtClean="0"/>
              <a:t>6/10/13</a:t>
            </a:fld>
            <a:endParaRPr lang="en-US"/>
          </a:p>
        </p:txBody>
      </p:sp>
      <p:sp>
        <p:nvSpPr>
          <p:cNvPr id="8"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smtClean="0">
                <a:latin typeface="Arial" charset="0"/>
              </a:defRPr>
            </a:lvl1pPr>
          </a:lstStyle>
          <a:p>
            <a:pPr>
              <a:defRPr/>
            </a:pPr>
            <a:fld id="{91226250-CA7E-364F-B9B1-D0CAB942B673}" type="slidenum">
              <a:rPr lang="en-US"/>
              <a:pPr>
                <a:defRPr/>
              </a:pPr>
              <a:t>‹#›</a:t>
            </a:fld>
            <a:endParaRPr lang="en-US"/>
          </a:p>
        </p:txBody>
      </p:sp>
    </p:spTree>
    <p:extLst>
      <p:ext uri="{BB962C8B-B14F-4D97-AF65-F5344CB8AC3E}">
        <p14:creationId xmlns:p14="http://schemas.microsoft.com/office/powerpoint/2010/main" val="415264670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defTabSz="914400" fontAlgn="base">
              <a:spcBef>
                <a:spcPct val="0"/>
              </a:spcBef>
              <a:spcAft>
                <a:spcPct val="0"/>
              </a:spcAft>
              <a:defRPr sz="1400">
                <a:latin typeface="Arial" charset="0"/>
                <a:cs typeface="Arial" charset="0"/>
              </a:defRPr>
            </a:lvl1pPr>
          </a:lstStyle>
          <a:p>
            <a:pPr>
              <a:defRPr/>
            </a:pPr>
            <a:fld id="{B018367A-05E5-E54E-B37C-FF8259250847}" type="datetime1">
              <a:rPr lang="en-US" smtClean="0"/>
              <a:t>6/10/13</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smtClean="0">
                <a:latin typeface="Arial" charset="0"/>
              </a:defRPr>
            </a:lvl1pPr>
          </a:lstStyle>
          <a:p>
            <a:pPr>
              <a:defRPr/>
            </a:pPr>
            <a:fld id="{346F2AF5-5062-0849-9B60-104FEACC6015}" type="slidenum">
              <a:rPr lang="en-US"/>
              <a:pPr>
                <a:defRPr/>
              </a:pPr>
              <a:t>‹#›</a:t>
            </a:fld>
            <a:endParaRPr lang="en-US"/>
          </a:p>
        </p:txBody>
      </p:sp>
    </p:spTree>
    <p:extLst>
      <p:ext uri="{BB962C8B-B14F-4D97-AF65-F5344CB8AC3E}">
        <p14:creationId xmlns:p14="http://schemas.microsoft.com/office/powerpoint/2010/main" val="131323073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836243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940783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userDrawn="1">
  <p:cSld name="4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499264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75593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4E481A4-E18E-3446-BD13-E8DE04D71CC8}" type="datetime1">
              <a:rPr lang="en-US" smtClean="0"/>
              <a:t>6/10/13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878940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877E7-3256-F547-B7C5-229FBC79BF57}" type="datetime1">
              <a:rPr lang="en-US" smtClean="0"/>
              <a:t>6/10/13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90E73A-E590-A74D-9E89-7D22A8D79E00}" type="datetime1">
              <a:rPr lang="en-US" smtClean="0"/>
              <a:t>6/10/13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7B4B63-0BFA-B942-8B73-AA07ADFA4B4E}" type="datetime1">
              <a:rPr lang="en-US" smtClean="0"/>
              <a:t>6/10/13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CBDBA6-65BF-6E42-BA24-ADEAB7E32C1D}" type="datetime1">
              <a:rPr lang="en-US" smtClean="0"/>
              <a:t>6/10/13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5262DC-04ED-6544-9D84-3BCE9D043CB2}" type="datetime1">
              <a:rPr lang="en-US" smtClean="0"/>
              <a:t>6/10/13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5A93C-36CD-4B4A-96B2-81CFC65AC451}" type="datetime1">
              <a:rPr lang="en-US" smtClean="0"/>
              <a:t>6/10/13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
        <p:nvSpPr>
          <p:cNvPr id="5" name="TextBox 4"/>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Standards Overview	August 2011|  </a:t>
            </a:r>
            <a:fld id="{38DFD1FA-D0EB-5F4D-B319-6C90B54A2EFB}"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6" name="Picture 9"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608DBD-7EA0-9E41-842D-0F188DEA1870}" type="datetime1">
              <a:rPr lang="en-US" smtClean="0"/>
              <a:t>6/10/13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Box 7"/>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FDE11B41-EAD4-FD4D-B81D-6FE4E67AE20E}"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10"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C0953F1-0ED4-ED42-94CA-860B1239239B}" type="datetime1">
              <a:rPr lang="en-US" smtClean="0"/>
              <a:t>6/10/13</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206D31-32AB-F241-86C1-CBA9C329B28E}" type="datetime1">
              <a:rPr lang="en-US" smtClean="0"/>
              <a:t>6/10/13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783F7-4C87-3C44-9318-BF9F828853F8}" type="datetime1">
              <a:rPr lang="en-US" smtClean="0"/>
              <a:t>6/10/13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
        <p:nvSpPr>
          <p:cNvPr id="7" name="TextBox 6"/>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33C9ED1D-0E9A-C242-85AD-0358E502A108}"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8"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3309261099"/>
      </p:ext>
    </p:extLst>
  </p:cSld>
  <p:clrMapOvr>
    <a:overrideClrMapping bg1="dk1" tx1="lt1" bg2="dk2" tx2="lt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F05FC3F0-2DB0-0348-A389-1BD46B41E92C}" type="datetime1">
              <a:rPr lang="en-US" smtClean="0"/>
              <a:t>6/10/13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D03D7E5-9DDA-2249-8727-6B78FB429E86}" type="slidenum">
              <a:rPr lang="en-US" smtClean="0"/>
              <a:pPr>
                <a:defRPr/>
              </a:pPr>
              <a:t>‹#›</a:t>
            </a:fld>
            <a:endParaRPr lang="en-US"/>
          </a:p>
        </p:txBody>
      </p:sp>
    </p:spTree>
  </p:cSld>
  <p:clrMapOvr>
    <a:masterClrMapping/>
  </p:clrMapOvr>
  <p:hf sldNum="0" hdr="0" ftr="0" dt="0"/>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DACABAA-E4A7-6C4C-B9F6-B291AA5C5808}" type="datetime1">
              <a:rPr lang="en-US" smtClean="0"/>
              <a:t>6/10/13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BB3945C-25DC-5949-BA20-74BA93E024CE}" type="slidenum">
              <a:rPr lang="en-US" smtClean="0"/>
              <a:pPr>
                <a:defRPr/>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A2027A7-CC1E-014D-8580-910F8357316E}" type="datetime1">
              <a:rPr lang="en-US" smtClean="0"/>
              <a:t>6/10/13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DDE95D0-B2D3-714C-96D6-2C3E29ED3ED2}" type="slidenum">
              <a:rPr lang="en-US" smtClean="0"/>
              <a:pPr>
                <a:defRPr/>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A3FAA85C-0215-554B-92AA-9C20F8E01240}" type="datetime1">
              <a:rPr lang="en-US" smtClean="0"/>
              <a:t>6/10/13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F3661E8-BED6-0C48-9AEA-81BF3A5C5434}" type="slidenum">
              <a:rPr lang="en-US" smtClean="0"/>
              <a:pPr>
                <a:defRPr/>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F13936B7-59F1-9A4A-9F83-583EA16E4A9B}" type="datetime1">
              <a:rPr lang="en-US" smtClean="0"/>
              <a:t>6/10/13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86F5CAC-4D97-9649-A5D6-04AF4139A3C6}" type="slidenum">
              <a:rPr lang="en-US" smtClean="0"/>
              <a:pPr>
                <a:defRPr/>
              </a:pPr>
              <a:t>‹#›</a:t>
            </a:fld>
            <a:endParaRPr 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FD2343F-6F6F-2C4C-89E9-43E69FAD916D}" type="datetime1">
              <a:rPr lang="en-US" smtClean="0"/>
              <a:t>6/10/13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E88C5044-DDC5-ED43-BBB4-1AE461279893}" type="slidenum">
              <a:rPr lang="en-US" smtClean="0"/>
              <a:pPr>
                <a:defRPr/>
              </a:pPr>
              <a:t>‹#›</a:t>
            </a:fld>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3EDC18A-6E99-9D48-89E6-8E6678FADA1B}" type="datetime1">
              <a:rPr lang="en-US" smtClean="0"/>
              <a:t>6/10/13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ADE9B893-7121-4249-AF1A-7F1552B8E0FF}" type="slidenum">
              <a:rPr lang="en-US" smtClean="0"/>
              <a:pPr>
                <a:defRPr/>
              </a:pPr>
              <a:t>‹#›</a:t>
            </a:fld>
            <a:endParaRPr 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3A0CF34-3B61-C04F-A653-C1367B5AF582}" type="datetime1">
              <a:rPr lang="en-US" smtClean="0"/>
              <a:t>6/10/13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8D4CA1F-7667-D04E-B374-91EF784127C2}" type="slidenum">
              <a:rPr lang="en-US" smtClean="0"/>
              <a:pPr>
                <a:defRPr/>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pPr>
              <a:defRPr/>
            </a:pPr>
            <a:fld id="{B1B21B6E-40F1-E940-AC76-F651AB3FE130}" type="datetime1">
              <a:rPr lang="en-US" smtClean="0"/>
              <a:t>6/10/13</a:t>
            </a:fld>
            <a:endParaRPr lang="en-US"/>
          </a:p>
        </p:txBody>
      </p:sp>
      <p:sp>
        <p:nvSpPr>
          <p:cNvPr id="9" name="Slide Number Placeholder 8"/>
          <p:cNvSpPr>
            <a:spLocks noGrp="1"/>
          </p:cNvSpPr>
          <p:nvPr>
            <p:ph type="sldNum" sz="quarter" idx="11"/>
          </p:nvPr>
        </p:nvSpPr>
        <p:spPr/>
        <p:txBody>
          <a:bodyPr/>
          <a:lstStyle/>
          <a:p>
            <a:pPr>
              <a:defRPr/>
            </a:pPr>
            <a:fld id="{D56E5DC1-9BFE-4244-AE0B-0EF3168458D6}" type="slidenum">
              <a:rPr lang="en-US" smtClean="0"/>
              <a:pPr>
                <a:defRPr/>
              </a:pPr>
              <a:t>‹#›</a:t>
            </a:fld>
            <a:endParaRPr lang="en-US"/>
          </a:p>
        </p:txBody>
      </p:sp>
      <p:sp>
        <p:nvSpPr>
          <p:cNvPr id="10" name="Footer Placeholder 9"/>
          <p:cNvSpPr>
            <a:spLocks noGrp="1"/>
          </p:cNvSpPr>
          <p:nvPr>
            <p:ph type="ftr" sz="quarter" idx="12"/>
          </p:nvPr>
        </p:nvSpPr>
        <p:spPr/>
        <p:txBody>
          <a:bodyPr/>
          <a:lstStyle/>
          <a:p>
            <a:pPr>
              <a:defRPr/>
            </a:pPr>
            <a:endParaRPr 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4A37F743-5A7B-6947-AD06-42D66DF9FF3C}" type="datetime1">
              <a:rPr lang="en-US" smtClean="0"/>
              <a:t>6/10/13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E7AA3C5-5829-A447-B3A8-BF85A81F3A21}"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353323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44AC8B2-1ACC-CD4C-91DB-439B377F297F}" type="datetime1">
              <a:rPr lang="en-US" smtClean="0"/>
              <a:t>6/10/13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C73C246-2A3C-1F41-9EC2-038DB3461FB3}"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51878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Tree>
    <p:extLst>
      <p:ext uri="{BB962C8B-B14F-4D97-AF65-F5344CB8AC3E}">
        <p14:creationId xmlns:p14="http://schemas.microsoft.com/office/powerpoint/2010/main" val="687081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TextBox 2"/>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Common Core Standards Overview	August 2011|  </a:t>
            </a:r>
            <a:fld id="{2F2AE264-48C2-5649-92B5-A1EE795A7B6F}"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4" name="Picture 9"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3563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8"/>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TextBox 6"/>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Presentation Title	1/11/2011  |  </a:t>
            </a:r>
            <a:fld id="{634A430C-4EB8-AA41-943B-84C197528C31}"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8"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6982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8852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5"/>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Tree>
    <p:extLst>
      <p:ext uri="{BB962C8B-B14F-4D97-AF65-F5344CB8AC3E}">
        <p14:creationId xmlns:p14="http://schemas.microsoft.com/office/powerpoint/2010/main" val="2378360843"/>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01506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Straight Connector 8"/>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Box 5"/>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Presentation Title	1/11/2011  |  </a:t>
            </a:r>
            <a:fld id="{B9485F9B-3237-F74C-B001-6E7DF434367C}"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7"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446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3131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32726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6893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5350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A02DFDFD-FDCB-DE41-9EC0-BE2CFCF95EAB}"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D572F9DA-C7FC-B44C-B979-94CEDA6C0E42}" type="slidenum">
              <a:rPr lang="en-US"/>
              <a:pPr>
                <a:defRPr/>
              </a:pPr>
              <a:t>‹#›</a:t>
            </a:fld>
            <a:endParaRPr lang="en-US"/>
          </a:p>
        </p:txBody>
      </p:sp>
    </p:spTree>
    <p:extLst>
      <p:ext uri="{BB962C8B-B14F-4D97-AF65-F5344CB8AC3E}">
        <p14:creationId xmlns:p14="http://schemas.microsoft.com/office/powerpoint/2010/main" val="5392898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1BB0ECD1-A83B-864A-BEF7-B183FAE26D29}" type="datetime1">
              <a:rPr lang="en-US" smtClean="0"/>
              <a:t>6/10/13</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smtClean="0">
                <a:solidFill>
                  <a:srgbClr val="CAF278"/>
                </a:solidFill>
                <a:latin typeface="Arial" charset="0"/>
              </a:defRPr>
            </a:lvl1pPr>
          </a:lstStyle>
          <a:p>
            <a:pPr>
              <a:defRPr/>
            </a:pPr>
            <a:fld id="{3D108BE5-390F-8447-ADBA-355AEB4ECD5C}" type="slidenum">
              <a:rPr lang="en-US"/>
              <a:pPr>
                <a:defRPr/>
              </a:pPr>
              <a:t>‹#›</a:t>
            </a:fld>
            <a:endParaRPr lang="en-US"/>
          </a:p>
        </p:txBody>
      </p:sp>
    </p:spTree>
    <p:extLst>
      <p:ext uri="{BB962C8B-B14F-4D97-AF65-F5344CB8AC3E}">
        <p14:creationId xmlns:p14="http://schemas.microsoft.com/office/powerpoint/2010/main" val="209149017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4F49943C-1853-454B-9D98-F8DEA2FB6C93}" type="datetime1">
              <a:rPr lang="en-US" smtClean="0"/>
              <a:t>6/10/13</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atin typeface="Arial" charset="0"/>
              </a:defRPr>
            </a:lvl1pPr>
          </a:lstStyle>
          <a:p>
            <a:pPr>
              <a:defRPr/>
            </a:pPr>
            <a:fld id="{74593F6C-D4C7-174F-8BAC-46118E5E9374}" type="slidenum">
              <a:rPr lang="en-US"/>
              <a:pPr>
                <a:defRPr/>
              </a:pPr>
              <a:t>‹#›</a:t>
            </a:fld>
            <a:endParaRPr lang="en-US"/>
          </a:p>
        </p:txBody>
      </p:sp>
    </p:spTree>
    <p:extLst>
      <p:ext uri="{BB962C8B-B14F-4D97-AF65-F5344CB8AC3E}">
        <p14:creationId xmlns:p14="http://schemas.microsoft.com/office/powerpoint/2010/main" val="1370298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858309205"/>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8F770B2C-3846-6E4B-A390-29FC815D1260}" type="datetime1">
              <a:rPr lang="en-US" smtClean="0"/>
              <a:t>6/10/13</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atin typeface="Arial" charset="0"/>
              </a:defRPr>
            </a:lvl1pPr>
          </a:lstStyle>
          <a:p>
            <a:pPr>
              <a:defRPr/>
            </a:pPr>
            <a:fld id="{71EFA21D-AE04-4244-813F-24AAC97C11D2}" type="slidenum">
              <a:rPr lang="en-US"/>
              <a:pPr>
                <a:defRPr/>
              </a:pPr>
              <a:t>‹#›</a:t>
            </a:fld>
            <a:endParaRPr lang="en-US"/>
          </a:p>
        </p:txBody>
      </p:sp>
    </p:spTree>
    <p:extLst>
      <p:ext uri="{BB962C8B-B14F-4D97-AF65-F5344CB8AC3E}">
        <p14:creationId xmlns:p14="http://schemas.microsoft.com/office/powerpoint/2010/main" val="17894965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CE5512AC-B46B-2F4A-83A4-422610A240C2}" type="datetime1">
              <a:rPr lang="en-US" smtClean="0"/>
              <a:t>6/10/13</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atin typeface="Arial" charset="0"/>
              </a:defRPr>
            </a:lvl1pPr>
          </a:lstStyle>
          <a:p>
            <a:pPr>
              <a:defRPr/>
            </a:pPr>
            <a:fld id="{55639143-6DFC-2B47-8A15-9A43A171C4F7}" type="slidenum">
              <a:rPr lang="en-US"/>
              <a:pPr>
                <a:defRPr/>
              </a:pPr>
              <a:t>‹#›</a:t>
            </a:fld>
            <a:endParaRPr lang="en-US"/>
          </a:p>
        </p:txBody>
      </p:sp>
    </p:spTree>
    <p:extLst>
      <p:ext uri="{BB962C8B-B14F-4D97-AF65-F5344CB8AC3E}">
        <p14:creationId xmlns:p14="http://schemas.microsoft.com/office/powerpoint/2010/main" val="38567842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4" name="Date Placeholder 1"/>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301EC246-2D63-E34F-91A3-497A4C4556DF}" type="datetime1">
              <a:rPr lang="en-US" smtClean="0"/>
              <a:t>6/10/13</a:t>
            </a:fld>
            <a:endParaRPr lang="en-US"/>
          </a:p>
        </p:txBody>
      </p:sp>
      <p:sp>
        <p:nvSpPr>
          <p:cNvPr id="5" name="Footer Placeholder 2"/>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3"/>
          <p:cNvSpPr>
            <a:spLocks noGrp="1"/>
          </p:cNvSpPr>
          <p:nvPr>
            <p:ph type="sldNum" sz="quarter" idx="12"/>
          </p:nvPr>
        </p:nvSpPr>
        <p:spPr/>
        <p:txBody>
          <a:bodyPr/>
          <a:lstStyle>
            <a:lvl1pPr>
              <a:defRPr smtClean="0">
                <a:latin typeface="Arial" charset="0"/>
              </a:defRPr>
            </a:lvl1pPr>
          </a:lstStyle>
          <a:p>
            <a:pPr>
              <a:defRPr/>
            </a:pPr>
            <a:fld id="{4C1414F8-2AED-B544-AE47-A7E6F5FDAFBD}" type="slidenum">
              <a:rPr lang="en-US"/>
              <a:pPr>
                <a:defRPr/>
              </a:pPr>
              <a:t>‹#›</a:t>
            </a:fld>
            <a:endParaRPr lang="en-US"/>
          </a:p>
        </p:txBody>
      </p:sp>
    </p:spTree>
    <p:extLst>
      <p:ext uri="{BB962C8B-B14F-4D97-AF65-F5344CB8AC3E}">
        <p14:creationId xmlns:p14="http://schemas.microsoft.com/office/powerpoint/2010/main" val="2895288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38888"/>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11"/>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A746731E-7A71-FA4E-9946-14A6009E98FC}"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latin typeface="Arial" charset="0"/>
              </a:defRPr>
            </a:lvl1pPr>
          </a:lstStyle>
          <a:p>
            <a:pPr>
              <a:defRPr/>
            </a:pPr>
            <a:fld id="{391AF905-9C6F-A64E-9835-6A44F2072241}" type="slidenum">
              <a:rPr lang="en-US"/>
              <a:pPr>
                <a:defRPr/>
              </a:pPr>
              <a:t>‹#›</a:t>
            </a:fld>
            <a:endParaRPr lang="en-US"/>
          </a:p>
        </p:txBody>
      </p:sp>
    </p:spTree>
    <p:extLst>
      <p:ext uri="{BB962C8B-B14F-4D97-AF65-F5344CB8AC3E}">
        <p14:creationId xmlns:p14="http://schemas.microsoft.com/office/powerpoint/2010/main" val="35899085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F7BEA5A5-32E8-6D40-AC52-E8C9C74ED284}"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CAF278"/>
                </a:solidFill>
                <a:latin typeface="Arial" charset="0"/>
              </a:defRPr>
            </a:lvl1pPr>
          </a:lstStyle>
          <a:p>
            <a:pPr>
              <a:defRPr/>
            </a:pPr>
            <a:fld id="{88FD421B-8F46-4A41-879D-43A80D2E740C}" type="slidenum">
              <a:rPr lang="en-US"/>
              <a:pPr>
                <a:defRPr/>
              </a:pPr>
              <a:t>‹#›</a:t>
            </a:fld>
            <a:endParaRPr lang="en-US"/>
          </a:p>
        </p:txBody>
      </p:sp>
    </p:spTree>
    <p:extLst>
      <p:ext uri="{BB962C8B-B14F-4D97-AF65-F5344CB8AC3E}">
        <p14:creationId xmlns:p14="http://schemas.microsoft.com/office/powerpoint/2010/main" val="477470385"/>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9FDE0E80-B01E-894B-9E95-4755DB75A478}"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AC06986F-6AED-2745-ADE7-2AFCF74C5601}" type="slidenum">
              <a:rPr lang="en-US"/>
              <a:pPr>
                <a:defRPr/>
              </a:pPr>
              <a:t>‹#›</a:t>
            </a:fld>
            <a:endParaRPr lang="en-US"/>
          </a:p>
        </p:txBody>
      </p:sp>
    </p:spTree>
    <p:extLst>
      <p:ext uri="{BB962C8B-B14F-4D97-AF65-F5344CB8AC3E}">
        <p14:creationId xmlns:p14="http://schemas.microsoft.com/office/powerpoint/2010/main" val="29537064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208713"/>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Isosceles Triangle 4"/>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Straight Connector 14"/>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56AA6975-6187-2445-9C9D-D945E465B33F}" type="datetime1">
              <a:rPr lang="en-US" smtClean="0"/>
              <a:t>6/10/13</a:t>
            </a:fld>
            <a:endParaRPr lang="en-US"/>
          </a:p>
        </p:txBody>
      </p:sp>
      <p:sp>
        <p:nvSpPr>
          <p:cNvPr id="8"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smtClean="0">
                <a:latin typeface="Arial" charset="0"/>
              </a:defRPr>
            </a:lvl1pPr>
          </a:lstStyle>
          <a:p>
            <a:pPr>
              <a:defRPr/>
            </a:pPr>
            <a:fld id="{F159E03C-8773-A445-891E-1D8BB3C0AE4D}" type="slidenum">
              <a:rPr lang="en-US"/>
              <a:pPr>
                <a:defRPr/>
              </a:pPr>
              <a:t>‹#›</a:t>
            </a:fld>
            <a:endParaRPr lang="en-US"/>
          </a:p>
        </p:txBody>
      </p:sp>
    </p:spTree>
    <p:extLst>
      <p:ext uri="{BB962C8B-B14F-4D97-AF65-F5344CB8AC3E}">
        <p14:creationId xmlns:p14="http://schemas.microsoft.com/office/powerpoint/2010/main" val="23677323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defTabSz="914400" fontAlgn="base">
              <a:spcBef>
                <a:spcPct val="0"/>
              </a:spcBef>
              <a:spcAft>
                <a:spcPct val="0"/>
              </a:spcAft>
              <a:defRPr sz="1400">
                <a:latin typeface="Arial" charset="0"/>
                <a:cs typeface="Arial" charset="0"/>
              </a:defRPr>
            </a:lvl1pPr>
          </a:lstStyle>
          <a:p>
            <a:pPr>
              <a:defRPr/>
            </a:pPr>
            <a:fld id="{ED88CF92-A4ED-224F-8671-43BD1E4C3BEF}" type="datetime1">
              <a:rPr lang="en-US" smtClean="0"/>
              <a:t>6/10/13</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smtClean="0">
                <a:latin typeface="Arial" charset="0"/>
              </a:defRPr>
            </a:lvl1pPr>
          </a:lstStyle>
          <a:p>
            <a:pPr>
              <a:defRPr/>
            </a:pPr>
            <a:fld id="{56F3188B-04B4-0E44-973A-8414E18C0617}" type="slidenum">
              <a:rPr lang="en-US"/>
              <a:pPr>
                <a:defRPr/>
              </a:pPr>
              <a:t>‹#›</a:t>
            </a:fld>
            <a:endParaRPr lang="en-US"/>
          </a:p>
        </p:txBody>
      </p:sp>
    </p:spTree>
    <p:extLst>
      <p:ext uri="{BB962C8B-B14F-4D97-AF65-F5344CB8AC3E}">
        <p14:creationId xmlns:p14="http://schemas.microsoft.com/office/powerpoint/2010/main" val="33440227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95868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8DACABAA-E4A7-6C4C-B9F6-B291AA5C5808}"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CBB3945C-25DC-5949-BA20-74BA93E024CE}" type="slidenum">
              <a:rPr lang="en-US"/>
              <a:pPr>
                <a:defRPr/>
              </a:pPr>
              <a:t>‹#›</a:t>
            </a:fld>
            <a:endParaRPr lang="en-US"/>
          </a:p>
        </p:txBody>
      </p:sp>
    </p:spTree>
    <p:extLst>
      <p:ext uri="{BB962C8B-B14F-4D97-AF65-F5344CB8AC3E}">
        <p14:creationId xmlns:p14="http://schemas.microsoft.com/office/powerpoint/2010/main" val="3264370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08563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3A2027A7-CC1E-014D-8580-910F8357316E}" type="datetime1">
              <a:rPr lang="en-US" smtClean="0"/>
              <a:t>6/10/13</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smtClean="0">
                <a:solidFill>
                  <a:srgbClr val="CAF278"/>
                </a:solidFill>
                <a:latin typeface="Arial" charset="0"/>
              </a:defRPr>
            </a:lvl1pPr>
          </a:lstStyle>
          <a:p>
            <a:pPr>
              <a:defRPr/>
            </a:pPr>
            <a:fld id="{DDDE95D0-B2D3-714C-96D6-2C3E29ED3ED2}" type="slidenum">
              <a:rPr lang="en-US"/>
              <a:pPr>
                <a:defRPr/>
              </a:pPr>
              <a:t>‹#›</a:t>
            </a:fld>
            <a:endParaRPr lang="en-US"/>
          </a:p>
        </p:txBody>
      </p:sp>
    </p:spTree>
    <p:extLst>
      <p:ext uri="{BB962C8B-B14F-4D97-AF65-F5344CB8AC3E}">
        <p14:creationId xmlns:p14="http://schemas.microsoft.com/office/powerpoint/2010/main" val="305870972"/>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A3FAA85C-0215-554B-92AA-9C20F8E01240}" type="datetime1">
              <a:rPr lang="en-US" smtClean="0"/>
              <a:t>6/10/13</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atin typeface="Arial" charset="0"/>
              </a:defRPr>
            </a:lvl1pPr>
          </a:lstStyle>
          <a:p>
            <a:pPr>
              <a:defRPr/>
            </a:pPr>
            <a:fld id="{0F3661E8-BED6-0C48-9AEA-81BF3A5C5434}" type="slidenum">
              <a:rPr lang="en-US"/>
              <a:pPr>
                <a:defRPr/>
              </a:pPr>
              <a:t>‹#›</a:t>
            </a:fld>
            <a:endParaRPr lang="en-US"/>
          </a:p>
        </p:txBody>
      </p:sp>
    </p:spTree>
    <p:extLst>
      <p:ext uri="{BB962C8B-B14F-4D97-AF65-F5344CB8AC3E}">
        <p14:creationId xmlns:p14="http://schemas.microsoft.com/office/powerpoint/2010/main" val="505602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F13936B7-59F1-9A4A-9F83-583EA16E4A9B}" type="datetime1">
              <a:rPr lang="en-US" smtClean="0"/>
              <a:t>6/10/13</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atin typeface="Arial" charset="0"/>
              </a:defRPr>
            </a:lvl1pPr>
          </a:lstStyle>
          <a:p>
            <a:pPr>
              <a:defRPr/>
            </a:pPr>
            <a:fld id="{786F5CAC-4D97-9649-A5D6-04AF4139A3C6}" type="slidenum">
              <a:rPr lang="en-US"/>
              <a:pPr>
                <a:defRPr/>
              </a:pPr>
              <a:t>‹#›</a:t>
            </a:fld>
            <a:endParaRPr lang="en-US"/>
          </a:p>
        </p:txBody>
      </p:sp>
    </p:spTree>
    <p:extLst>
      <p:ext uri="{BB962C8B-B14F-4D97-AF65-F5344CB8AC3E}">
        <p14:creationId xmlns:p14="http://schemas.microsoft.com/office/powerpoint/2010/main" val="26347189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3FD2343F-6F6F-2C4C-89E9-43E69FAD916D}" type="datetime1">
              <a:rPr lang="en-US" smtClean="0"/>
              <a:t>6/10/13</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atin typeface="Arial" charset="0"/>
              </a:defRPr>
            </a:lvl1pPr>
          </a:lstStyle>
          <a:p>
            <a:pPr>
              <a:defRPr/>
            </a:pPr>
            <a:fld id="{E88C5044-DDC5-ED43-BBB4-1AE461279893}" type="slidenum">
              <a:rPr lang="en-US"/>
              <a:pPr>
                <a:defRPr/>
              </a:pPr>
              <a:t>‹#›</a:t>
            </a:fld>
            <a:endParaRPr lang="en-US"/>
          </a:p>
        </p:txBody>
      </p:sp>
    </p:spTree>
    <p:extLst>
      <p:ext uri="{BB962C8B-B14F-4D97-AF65-F5344CB8AC3E}">
        <p14:creationId xmlns:p14="http://schemas.microsoft.com/office/powerpoint/2010/main" val="28506492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4" name="Date Placeholder 1"/>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C3EDC18A-6E99-9D48-89E6-8E6678FADA1B}" type="datetime1">
              <a:rPr lang="en-US" smtClean="0"/>
              <a:t>6/10/13</a:t>
            </a:fld>
            <a:endParaRPr lang="en-US"/>
          </a:p>
        </p:txBody>
      </p:sp>
      <p:sp>
        <p:nvSpPr>
          <p:cNvPr id="5" name="Footer Placeholder 2"/>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3"/>
          <p:cNvSpPr>
            <a:spLocks noGrp="1"/>
          </p:cNvSpPr>
          <p:nvPr>
            <p:ph type="sldNum" sz="quarter" idx="12"/>
          </p:nvPr>
        </p:nvSpPr>
        <p:spPr/>
        <p:txBody>
          <a:bodyPr/>
          <a:lstStyle>
            <a:lvl1pPr>
              <a:defRPr smtClean="0">
                <a:latin typeface="Arial" charset="0"/>
              </a:defRPr>
            </a:lvl1pPr>
          </a:lstStyle>
          <a:p>
            <a:pPr>
              <a:defRPr/>
            </a:pPr>
            <a:fld id="{ADE9B893-7121-4249-AF1A-7F1552B8E0FF}" type="slidenum">
              <a:rPr lang="en-US"/>
              <a:pPr>
                <a:defRPr/>
              </a:pPr>
              <a:t>‹#›</a:t>
            </a:fld>
            <a:endParaRPr lang="en-US"/>
          </a:p>
        </p:txBody>
      </p:sp>
    </p:spTree>
    <p:extLst>
      <p:ext uri="{BB962C8B-B14F-4D97-AF65-F5344CB8AC3E}">
        <p14:creationId xmlns:p14="http://schemas.microsoft.com/office/powerpoint/2010/main" val="35097295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38888"/>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11"/>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E3A0CF34-3B61-C04F-A653-C1367B5AF582}"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latin typeface="Arial" charset="0"/>
              </a:defRPr>
            </a:lvl1pPr>
          </a:lstStyle>
          <a:p>
            <a:pPr>
              <a:defRPr/>
            </a:pPr>
            <a:fld id="{78D4CA1F-7667-D04E-B374-91EF784127C2}" type="slidenum">
              <a:rPr lang="en-US"/>
              <a:pPr>
                <a:defRPr/>
              </a:pPr>
              <a:t>‹#›</a:t>
            </a:fld>
            <a:endParaRPr lang="en-US"/>
          </a:p>
        </p:txBody>
      </p:sp>
    </p:spTree>
    <p:extLst>
      <p:ext uri="{BB962C8B-B14F-4D97-AF65-F5344CB8AC3E}">
        <p14:creationId xmlns:p14="http://schemas.microsoft.com/office/powerpoint/2010/main" val="29554337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B1B21B6E-40F1-E940-AC76-F651AB3FE130}"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CAF278"/>
                </a:solidFill>
                <a:latin typeface="Arial" charset="0"/>
              </a:defRPr>
            </a:lvl1pPr>
          </a:lstStyle>
          <a:p>
            <a:pPr>
              <a:defRPr/>
            </a:pPr>
            <a:fld id="{D56E5DC1-9BFE-4244-AE0B-0EF3168458D6}" type="slidenum">
              <a:rPr lang="en-US"/>
              <a:pPr>
                <a:defRPr/>
              </a:pPr>
              <a:t>‹#›</a:t>
            </a:fld>
            <a:endParaRPr lang="en-US"/>
          </a:p>
        </p:txBody>
      </p:sp>
    </p:spTree>
    <p:extLst>
      <p:ext uri="{BB962C8B-B14F-4D97-AF65-F5344CB8AC3E}">
        <p14:creationId xmlns:p14="http://schemas.microsoft.com/office/powerpoint/2010/main" val="689121890"/>
      </p:ext>
    </p:extLst>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4A37F743-5A7B-6947-AD06-42D66DF9FF3C}"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3E7AA3C5-5829-A447-B3A8-BF85A81F3A21}" type="slidenum">
              <a:rPr lang="en-US"/>
              <a:pPr>
                <a:defRPr/>
              </a:pPr>
              <a:t>‹#›</a:t>
            </a:fld>
            <a:endParaRPr lang="en-US"/>
          </a:p>
        </p:txBody>
      </p:sp>
    </p:spTree>
    <p:extLst>
      <p:ext uri="{BB962C8B-B14F-4D97-AF65-F5344CB8AC3E}">
        <p14:creationId xmlns:p14="http://schemas.microsoft.com/office/powerpoint/2010/main" val="5392064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208713"/>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Isosceles Triangle 4"/>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Straight Connector 14"/>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844AC8B2-1ACC-CD4C-91DB-439B377F297F}" type="datetime1">
              <a:rPr lang="en-US" smtClean="0"/>
              <a:t>6/10/13</a:t>
            </a:fld>
            <a:endParaRPr lang="en-US"/>
          </a:p>
        </p:txBody>
      </p:sp>
      <p:sp>
        <p:nvSpPr>
          <p:cNvPr id="8"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smtClean="0">
                <a:latin typeface="Arial" charset="0"/>
              </a:defRPr>
            </a:lvl1pPr>
          </a:lstStyle>
          <a:p>
            <a:pPr>
              <a:defRPr/>
            </a:pPr>
            <a:fld id="{EC73C246-2A3C-1F41-9EC2-038DB3461FB3}" type="slidenum">
              <a:rPr lang="en-US"/>
              <a:pPr>
                <a:defRPr/>
              </a:pPr>
              <a:t>‹#›</a:t>
            </a:fld>
            <a:endParaRPr lang="en-US"/>
          </a:p>
        </p:txBody>
      </p:sp>
    </p:spTree>
    <p:extLst>
      <p:ext uri="{BB962C8B-B14F-4D97-AF65-F5344CB8AC3E}">
        <p14:creationId xmlns:p14="http://schemas.microsoft.com/office/powerpoint/2010/main" val="2832656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defTabSz="914400" fontAlgn="base">
              <a:spcBef>
                <a:spcPct val="0"/>
              </a:spcBef>
              <a:spcAft>
                <a:spcPct val="0"/>
              </a:spcAft>
              <a:defRPr sz="1400">
                <a:latin typeface="Arial" charset="0"/>
                <a:cs typeface="Arial" charset="0"/>
              </a:defRPr>
            </a:lvl1pPr>
          </a:lstStyle>
          <a:p>
            <a:pPr>
              <a:defRPr/>
            </a:pPr>
            <a:fld id="{3D49FF98-FE99-D54B-B05E-32B9879252E2}" type="datetime1">
              <a:rPr lang="en-US" smtClean="0"/>
              <a:t>6/10/13</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smtClean="0">
                <a:latin typeface="Arial" charset="0"/>
              </a:defRPr>
            </a:lvl1pPr>
          </a:lstStyle>
          <a:p>
            <a:pPr>
              <a:defRPr/>
            </a:pPr>
            <a:fld id="{E1D1DFDD-C1D7-AF45-8217-29FD20B6CE91}" type="slidenum">
              <a:rPr lang="en-US"/>
              <a:pPr>
                <a:defRPr/>
              </a:pPr>
              <a:t>‹#›</a:t>
            </a:fld>
            <a:endParaRPr lang="en-US"/>
          </a:p>
        </p:txBody>
      </p:sp>
    </p:spTree>
    <p:extLst>
      <p:ext uri="{BB962C8B-B14F-4D97-AF65-F5344CB8AC3E}">
        <p14:creationId xmlns:p14="http://schemas.microsoft.com/office/powerpoint/2010/main" val="2666912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8070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75221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40166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EA4FBDDC-4A14-6244-9F62-977153028017}"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AEA2A044-29A1-C74C-9FFE-6B044131E055}" type="slidenum">
              <a:rPr lang="en-US"/>
              <a:pPr>
                <a:defRPr/>
              </a:pPr>
              <a:t>‹#›</a:t>
            </a:fld>
            <a:endParaRPr lang="en-US"/>
          </a:p>
        </p:txBody>
      </p:sp>
    </p:spTree>
    <p:extLst>
      <p:ext uri="{BB962C8B-B14F-4D97-AF65-F5344CB8AC3E}">
        <p14:creationId xmlns:p14="http://schemas.microsoft.com/office/powerpoint/2010/main" val="18758948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F314A484-111C-DE4E-9609-FCCD4D64BACD}" type="datetime1">
              <a:rPr lang="en-US" smtClean="0"/>
              <a:t>6/10/13</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smtClean="0">
                <a:solidFill>
                  <a:srgbClr val="CAF278"/>
                </a:solidFill>
                <a:latin typeface="Arial" charset="0"/>
              </a:defRPr>
            </a:lvl1pPr>
          </a:lstStyle>
          <a:p>
            <a:pPr>
              <a:defRPr/>
            </a:pPr>
            <a:fld id="{A9712CA7-5477-DB46-9F30-6362F80A14F9}" type="slidenum">
              <a:rPr lang="en-US"/>
              <a:pPr>
                <a:defRPr/>
              </a:pPr>
              <a:t>‹#›</a:t>
            </a:fld>
            <a:endParaRPr lang="en-US"/>
          </a:p>
        </p:txBody>
      </p:sp>
    </p:spTree>
    <p:extLst>
      <p:ext uri="{BB962C8B-B14F-4D97-AF65-F5344CB8AC3E}">
        <p14:creationId xmlns:p14="http://schemas.microsoft.com/office/powerpoint/2010/main" val="4050449167"/>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7B65CE98-55B6-5947-BF90-95EB6F649290}" type="datetime1">
              <a:rPr lang="en-US" smtClean="0"/>
              <a:t>6/10/13</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atin typeface="Arial" charset="0"/>
              </a:defRPr>
            </a:lvl1pPr>
          </a:lstStyle>
          <a:p>
            <a:pPr>
              <a:defRPr/>
            </a:pPr>
            <a:fld id="{543E3522-0B06-6B4B-B915-0FFA9C599FF0}" type="slidenum">
              <a:rPr lang="en-US"/>
              <a:pPr>
                <a:defRPr/>
              </a:pPr>
              <a:t>‹#›</a:t>
            </a:fld>
            <a:endParaRPr lang="en-US"/>
          </a:p>
        </p:txBody>
      </p:sp>
    </p:spTree>
    <p:extLst>
      <p:ext uri="{BB962C8B-B14F-4D97-AF65-F5344CB8AC3E}">
        <p14:creationId xmlns:p14="http://schemas.microsoft.com/office/powerpoint/2010/main" val="39258848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519676D0-88A0-924F-8129-31DCD9267FD8}" type="datetime1">
              <a:rPr lang="en-US" smtClean="0"/>
              <a:t>6/10/13</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atin typeface="Arial" charset="0"/>
              </a:defRPr>
            </a:lvl1pPr>
          </a:lstStyle>
          <a:p>
            <a:pPr>
              <a:defRPr/>
            </a:pPr>
            <a:fld id="{19B43B12-7C44-844B-9867-DCD2E4010974}" type="slidenum">
              <a:rPr lang="en-US"/>
              <a:pPr>
                <a:defRPr/>
              </a:pPr>
              <a:t>‹#›</a:t>
            </a:fld>
            <a:endParaRPr lang="en-US"/>
          </a:p>
        </p:txBody>
      </p:sp>
    </p:spTree>
    <p:extLst>
      <p:ext uri="{BB962C8B-B14F-4D97-AF65-F5344CB8AC3E}">
        <p14:creationId xmlns:p14="http://schemas.microsoft.com/office/powerpoint/2010/main" val="2390650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26BD1F58-E043-3F44-896F-EDFA9FFDE99F}" type="datetime1">
              <a:rPr lang="en-US" smtClean="0"/>
              <a:t>6/10/13</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atin typeface="Arial" charset="0"/>
              </a:defRPr>
            </a:lvl1pPr>
          </a:lstStyle>
          <a:p>
            <a:pPr>
              <a:defRPr/>
            </a:pPr>
            <a:fld id="{9D162FF5-1F61-C140-9EEE-679A90A61338}" type="slidenum">
              <a:rPr lang="en-US"/>
              <a:pPr>
                <a:defRPr/>
              </a:pPr>
              <a:t>‹#›</a:t>
            </a:fld>
            <a:endParaRPr lang="en-US"/>
          </a:p>
        </p:txBody>
      </p:sp>
    </p:spTree>
    <p:extLst>
      <p:ext uri="{BB962C8B-B14F-4D97-AF65-F5344CB8AC3E}">
        <p14:creationId xmlns:p14="http://schemas.microsoft.com/office/powerpoint/2010/main" val="28851785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4" name="Date Placeholder 1"/>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64F62274-BBD3-AB45-81A5-EA14904EB094}" type="datetime1">
              <a:rPr lang="en-US" smtClean="0"/>
              <a:t>6/10/13</a:t>
            </a:fld>
            <a:endParaRPr lang="en-US"/>
          </a:p>
        </p:txBody>
      </p:sp>
      <p:sp>
        <p:nvSpPr>
          <p:cNvPr id="5" name="Footer Placeholder 2"/>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3"/>
          <p:cNvSpPr>
            <a:spLocks noGrp="1"/>
          </p:cNvSpPr>
          <p:nvPr>
            <p:ph type="sldNum" sz="quarter" idx="12"/>
          </p:nvPr>
        </p:nvSpPr>
        <p:spPr/>
        <p:txBody>
          <a:bodyPr/>
          <a:lstStyle>
            <a:lvl1pPr>
              <a:defRPr smtClean="0">
                <a:latin typeface="Arial" charset="0"/>
              </a:defRPr>
            </a:lvl1pPr>
          </a:lstStyle>
          <a:p>
            <a:pPr>
              <a:defRPr/>
            </a:pPr>
            <a:fld id="{0235D6AA-3F60-0545-ABE2-A6F4AB3E60B6}" type="slidenum">
              <a:rPr lang="en-US"/>
              <a:pPr>
                <a:defRPr/>
              </a:pPr>
              <a:t>‹#›</a:t>
            </a:fld>
            <a:endParaRPr lang="en-US"/>
          </a:p>
        </p:txBody>
      </p:sp>
    </p:spTree>
    <p:extLst>
      <p:ext uri="{BB962C8B-B14F-4D97-AF65-F5344CB8AC3E}">
        <p14:creationId xmlns:p14="http://schemas.microsoft.com/office/powerpoint/2010/main" val="40317133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38888"/>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11"/>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A59848CF-CA34-AB4A-8A46-52A5A05B586A}"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latin typeface="Arial" charset="0"/>
              </a:defRPr>
            </a:lvl1pPr>
          </a:lstStyle>
          <a:p>
            <a:pPr>
              <a:defRPr/>
            </a:pPr>
            <a:fld id="{95D655F3-2B3C-8B4B-8225-4ADBAF716753}" type="slidenum">
              <a:rPr lang="en-US"/>
              <a:pPr>
                <a:defRPr/>
              </a:pPr>
              <a:t>‹#›</a:t>
            </a:fld>
            <a:endParaRPr lang="en-US"/>
          </a:p>
        </p:txBody>
      </p:sp>
    </p:spTree>
    <p:extLst>
      <p:ext uri="{BB962C8B-B14F-4D97-AF65-F5344CB8AC3E}">
        <p14:creationId xmlns:p14="http://schemas.microsoft.com/office/powerpoint/2010/main" val="28873757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319B9BE2-97D9-4245-91DD-CCD8087A5D22}"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CAF278"/>
                </a:solidFill>
                <a:latin typeface="Arial" charset="0"/>
              </a:defRPr>
            </a:lvl1pPr>
          </a:lstStyle>
          <a:p>
            <a:pPr>
              <a:defRPr/>
            </a:pPr>
            <a:fld id="{B7F0D2CE-34B5-9B4F-842C-BEEF75D062F5}" type="slidenum">
              <a:rPr lang="en-US"/>
              <a:pPr>
                <a:defRPr/>
              </a:pPr>
              <a:t>‹#›</a:t>
            </a:fld>
            <a:endParaRPr lang="en-US"/>
          </a:p>
        </p:txBody>
      </p:sp>
    </p:spTree>
    <p:extLst>
      <p:ext uri="{BB962C8B-B14F-4D97-AF65-F5344CB8AC3E}">
        <p14:creationId xmlns:p14="http://schemas.microsoft.com/office/powerpoint/2010/main" val="3184885529"/>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Tree>
    <p:extLst>
      <p:ext uri="{BB962C8B-B14F-4D97-AF65-F5344CB8AC3E}">
        <p14:creationId xmlns:p14="http://schemas.microsoft.com/office/powerpoint/2010/main" val="40309150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471A139B-CBC9-D141-B183-4D608E592CED}"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AE48C259-7836-104E-922E-C7F4C7D15C94}" type="slidenum">
              <a:rPr lang="en-US"/>
              <a:pPr>
                <a:defRPr/>
              </a:pPr>
              <a:t>‹#›</a:t>
            </a:fld>
            <a:endParaRPr lang="en-US"/>
          </a:p>
        </p:txBody>
      </p:sp>
    </p:spTree>
    <p:extLst>
      <p:ext uri="{BB962C8B-B14F-4D97-AF65-F5344CB8AC3E}">
        <p14:creationId xmlns:p14="http://schemas.microsoft.com/office/powerpoint/2010/main" val="5727843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208713"/>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Isosceles Triangle 4"/>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Straight Connector 14"/>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E99E9142-D157-7445-ABDC-8DDFE0FD45B2}" type="datetime1">
              <a:rPr lang="en-US" smtClean="0"/>
              <a:t>6/10/13</a:t>
            </a:fld>
            <a:endParaRPr lang="en-US"/>
          </a:p>
        </p:txBody>
      </p:sp>
      <p:sp>
        <p:nvSpPr>
          <p:cNvPr id="8"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smtClean="0">
                <a:latin typeface="Arial" charset="0"/>
              </a:defRPr>
            </a:lvl1pPr>
          </a:lstStyle>
          <a:p>
            <a:pPr>
              <a:defRPr/>
            </a:pPr>
            <a:fld id="{CF26D7D6-0959-1A44-BBA1-6FA47AB10354}" type="slidenum">
              <a:rPr lang="en-US"/>
              <a:pPr>
                <a:defRPr/>
              </a:pPr>
              <a:t>‹#›</a:t>
            </a:fld>
            <a:endParaRPr lang="en-US"/>
          </a:p>
        </p:txBody>
      </p:sp>
    </p:spTree>
    <p:extLst>
      <p:ext uri="{BB962C8B-B14F-4D97-AF65-F5344CB8AC3E}">
        <p14:creationId xmlns:p14="http://schemas.microsoft.com/office/powerpoint/2010/main" val="402674941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defTabSz="914400" fontAlgn="base">
              <a:spcBef>
                <a:spcPct val="0"/>
              </a:spcBef>
              <a:spcAft>
                <a:spcPct val="0"/>
              </a:spcAft>
              <a:defRPr sz="1400">
                <a:latin typeface="Arial" charset="0"/>
                <a:cs typeface="Arial" charset="0"/>
              </a:defRPr>
            </a:lvl1pPr>
          </a:lstStyle>
          <a:p>
            <a:pPr>
              <a:defRPr/>
            </a:pPr>
            <a:fld id="{177AD618-F222-E64B-8283-E414F17EFB3B}" type="datetime1">
              <a:rPr lang="en-US" smtClean="0"/>
              <a:t>6/10/13</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smtClean="0">
                <a:latin typeface="Arial" charset="0"/>
              </a:defRPr>
            </a:lvl1pPr>
          </a:lstStyle>
          <a:p>
            <a:pPr>
              <a:defRPr/>
            </a:pPr>
            <a:fld id="{C87EC15B-6CF5-4147-9DE0-EA1544BCD21D}" type="slidenum">
              <a:rPr lang="en-US"/>
              <a:pPr>
                <a:defRPr/>
              </a:pPr>
              <a:t>‹#›</a:t>
            </a:fld>
            <a:endParaRPr lang="en-US"/>
          </a:p>
        </p:txBody>
      </p:sp>
    </p:spTree>
    <p:extLst>
      <p:ext uri="{BB962C8B-B14F-4D97-AF65-F5344CB8AC3E}">
        <p14:creationId xmlns:p14="http://schemas.microsoft.com/office/powerpoint/2010/main" val="12655562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80123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200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a:xfrm>
            <a:off x="914400" y="4600575"/>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904875" y="3200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914400" y="4600575"/>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1219200" y="3438525"/>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4676775"/>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Tree>
    <p:extLst>
      <p:ext uri="{BB962C8B-B14F-4D97-AF65-F5344CB8AC3E}">
        <p14:creationId xmlns:p14="http://schemas.microsoft.com/office/powerpoint/2010/main" val="35763452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43524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3879442200"/>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53275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084457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Tree>
    <p:extLst>
      <p:ext uri="{BB962C8B-B14F-4D97-AF65-F5344CB8AC3E}">
        <p14:creationId xmlns:p14="http://schemas.microsoft.com/office/powerpoint/2010/main" val="179153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TextBox 2"/>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Standards Overview	August 2011|  </a:t>
            </a:r>
            <a:fld id="{47B2D785-C9BC-A042-ACB6-B1372623B8A8}"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4" name="Picture 9" descr="OSPI logo black PP footer trans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Standards Overview	August 2011|  </a:t>
            </a:r>
            <a:fld id="{38DFD1FA-D0EB-5F4D-B319-6C90B54A2EFB}"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6" name="Picture 9"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31619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TextBox 2"/>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Standards Overview	August 2011|  </a:t>
            </a:r>
            <a:fld id="{62BEEC91-D982-A64E-8E41-35321F0B0A49}"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4" name="Picture 9" descr="OSPI logo black PP footer trans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Standards Overview	August 2011|  </a:t>
            </a:r>
            <a:fld id="{CD482B0F-2B9E-244A-A567-A2E7103AE826}"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6" name="Picture 9"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61334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8"/>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TextBox 6"/>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B5172F1B-88E0-1A47-B022-62620F00C226}"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8" name="Picture 13" descr="OSPI logo black PP footer trans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CB254799-CF99-A74D-A597-5DF3198A68D3}"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10"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054359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5"/>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Tree>
    <p:extLst>
      <p:ext uri="{BB962C8B-B14F-4D97-AF65-F5344CB8AC3E}">
        <p14:creationId xmlns:p14="http://schemas.microsoft.com/office/powerpoint/2010/main" val="2570598475"/>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12592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Straight Connector 8"/>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Box 5"/>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6F79E5C3-89C3-E64C-8ACB-35286840345E}"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7" name="Picture 13" descr="OSPI logo black PP footer trans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A5E58A22-2677-194D-89EC-6FCBF4C5FA70}"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9"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944757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15686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200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4"/>
          <p:cNvSpPr/>
          <p:nvPr/>
        </p:nvSpPr>
        <p:spPr>
          <a:xfrm>
            <a:off x="914400" y="4600575"/>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6" name="Rectangle 5"/>
          <p:cNvSpPr/>
          <p:nvPr/>
        </p:nvSpPr>
        <p:spPr>
          <a:xfrm>
            <a:off x="904875" y="3200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ectangle 6"/>
          <p:cNvSpPr/>
          <p:nvPr/>
        </p:nvSpPr>
        <p:spPr>
          <a:xfrm>
            <a:off x="914400" y="4600575"/>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438525"/>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4676775"/>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Tree>
    <p:extLst>
      <p:ext uri="{BB962C8B-B14F-4D97-AF65-F5344CB8AC3E}">
        <p14:creationId xmlns:p14="http://schemas.microsoft.com/office/powerpoint/2010/main" val="6921552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375326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290815849"/>
      </p:ext>
    </p:extLst>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669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8"/>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TextBox 6"/>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57D79234-7C46-CD4C-A2FD-4A992CC98AB6}"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8" name="Picture 13" descr="OSPI logo black PP footer trans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Presentation Title	1/11/2011  |  </a:t>
            </a:r>
            <a:fld id="{FDE11B41-EAD4-FD4D-B81D-6FE4E67AE20E}"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10"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471345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44674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Tree>
    <p:extLst>
      <p:ext uri="{BB962C8B-B14F-4D97-AF65-F5344CB8AC3E}">
        <p14:creationId xmlns:p14="http://schemas.microsoft.com/office/powerpoint/2010/main" val="144980862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TextBox 2"/>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Common Core Standards Overview	August 2011|  </a:t>
            </a:r>
            <a:fld id="{56855BC9-7424-374A-9790-D1BFF0AD373E}"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4" name="Picture 9"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511107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8"/>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TextBox 6"/>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Presentation Title	1/11/2011  |  </a:t>
            </a:r>
            <a:fld id="{8A203A10-6008-AE45-9C73-2D8588C06FDD}"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8"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60443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5"/>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Tree>
    <p:extLst>
      <p:ext uri="{BB962C8B-B14F-4D97-AF65-F5344CB8AC3E}">
        <p14:creationId xmlns:p14="http://schemas.microsoft.com/office/powerpoint/2010/main" val="2218860901"/>
      </p:ext>
    </p:extLst>
  </p:cSld>
  <p:clrMapOvr>
    <a:overrideClrMapping bg1="dk1" tx1="lt1" bg2="dk2" tx2="lt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75255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Straight Connector 8"/>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Box 5"/>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Presentation Title	1/11/2011  |  </a:t>
            </a:r>
            <a:fld id="{87222481-C879-0143-8C48-9DD5C51D1E3F}"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7" name="Picture 13" descr="OSPI logo black PP footer trans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294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727571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7938"/>
            <a:ext cx="91201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OSPI logo black PP footer transp.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29100" y="5303838"/>
            <a:ext cx="7477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760933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CE690B1D-29F9-1E4D-B4FC-0EAA908BD44E}"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72284CC2-18B9-E349-A03A-A2D79E60F571}" type="slidenum">
              <a:rPr lang="en-US"/>
              <a:pPr>
                <a:defRPr/>
              </a:pPr>
              <a:t>‹#›</a:t>
            </a:fld>
            <a:endParaRPr lang="en-US"/>
          </a:p>
        </p:txBody>
      </p:sp>
    </p:spTree>
    <p:extLst>
      <p:ext uri="{BB962C8B-B14F-4D97-AF65-F5344CB8AC3E}">
        <p14:creationId xmlns:p14="http://schemas.microsoft.com/office/powerpoint/2010/main" val="181065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5"/>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Tree>
    <p:extLst>
      <p:ext uri="{BB962C8B-B14F-4D97-AF65-F5344CB8AC3E}">
        <p14:creationId xmlns:p14="http://schemas.microsoft.com/office/powerpoint/2010/main" val="2767083019"/>
      </p:ext>
    </p:extLst>
  </p:cSld>
  <p:clrMapOvr>
    <a:overrideClrMapping bg1="dk1" tx1="lt1" bg2="dk2" tx2="lt2" accent1="accent1" accent2="accent2" accent3="accent3" accent4="accent4" accent5="accent5" accent6="accent6" hlink="hlink" folHlink="folHlink"/>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A64A2582-AB6A-C44E-9B26-0532C8B326F1}" type="datetime1">
              <a:rPr lang="en-US" smtClean="0"/>
              <a:t>6/10/13</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smtClean="0">
                <a:solidFill>
                  <a:srgbClr val="CAF278"/>
                </a:solidFill>
                <a:latin typeface="Arial" charset="0"/>
              </a:defRPr>
            </a:lvl1pPr>
          </a:lstStyle>
          <a:p>
            <a:pPr>
              <a:defRPr/>
            </a:pPr>
            <a:fld id="{1EF5E23A-B482-444F-9CEE-5771649A0095}" type="slidenum">
              <a:rPr lang="en-US"/>
              <a:pPr>
                <a:defRPr/>
              </a:pPr>
              <a:t>‹#›</a:t>
            </a:fld>
            <a:endParaRPr lang="en-US"/>
          </a:p>
        </p:txBody>
      </p:sp>
    </p:spTree>
    <p:extLst>
      <p:ext uri="{BB962C8B-B14F-4D97-AF65-F5344CB8AC3E}">
        <p14:creationId xmlns:p14="http://schemas.microsoft.com/office/powerpoint/2010/main" val="2173742040"/>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1BB504AF-B2BE-3244-B938-3FB9A6534221}" type="datetime1">
              <a:rPr lang="en-US" smtClean="0"/>
              <a:t>6/10/13</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atin typeface="Arial" charset="0"/>
              </a:defRPr>
            </a:lvl1pPr>
          </a:lstStyle>
          <a:p>
            <a:pPr>
              <a:defRPr/>
            </a:pPr>
            <a:fld id="{78C4133E-6F8C-2A4D-BDD1-770FFF8C5C52}" type="slidenum">
              <a:rPr lang="en-US"/>
              <a:pPr>
                <a:defRPr/>
              </a:pPr>
              <a:t>‹#›</a:t>
            </a:fld>
            <a:endParaRPr lang="en-US"/>
          </a:p>
        </p:txBody>
      </p:sp>
    </p:spTree>
    <p:extLst>
      <p:ext uri="{BB962C8B-B14F-4D97-AF65-F5344CB8AC3E}">
        <p14:creationId xmlns:p14="http://schemas.microsoft.com/office/powerpoint/2010/main" val="318625987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047162B6-4DDD-AE4F-A0C6-01FC23DA80D9}" type="datetime1">
              <a:rPr lang="en-US" smtClean="0"/>
              <a:t>6/10/13</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atin typeface="Arial" charset="0"/>
              </a:defRPr>
            </a:lvl1pPr>
          </a:lstStyle>
          <a:p>
            <a:pPr>
              <a:defRPr/>
            </a:pPr>
            <a:fld id="{F3ED667F-0002-5D44-B0AD-D14F51823D84}" type="slidenum">
              <a:rPr lang="en-US"/>
              <a:pPr>
                <a:defRPr/>
              </a:pPr>
              <a:t>‹#›</a:t>
            </a:fld>
            <a:endParaRPr lang="en-US"/>
          </a:p>
        </p:txBody>
      </p:sp>
    </p:spTree>
    <p:extLst>
      <p:ext uri="{BB962C8B-B14F-4D97-AF65-F5344CB8AC3E}">
        <p14:creationId xmlns:p14="http://schemas.microsoft.com/office/powerpoint/2010/main" val="379734467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62A5641E-F08E-A747-ADAB-B523015F61A9}" type="datetime1">
              <a:rPr lang="en-US" smtClean="0"/>
              <a:t>6/10/13</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atin typeface="Arial" charset="0"/>
              </a:defRPr>
            </a:lvl1pPr>
          </a:lstStyle>
          <a:p>
            <a:pPr>
              <a:defRPr/>
            </a:pPr>
            <a:fld id="{5D6F68AD-F03B-644F-ADA1-533D4A81177F}" type="slidenum">
              <a:rPr lang="en-US"/>
              <a:pPr>
                <a:defRPr/>
              </a:pPr>
              <a:t>‹#›</a:t>
            </a:fld>
            <a:endParaRPr lang="en-US"/>
          </a:p>
        </p:txBody>
      </p:sp>
    </p:spTree>
    <p:extLst>
      <p:ext uri="{BB962C8B-B14F-4D97-AF65-F5344CB8AC3E}">
        <p14:creationId xmlns:p14="http://schemas.microsoft.com/office/powerpoint/2010/main" val="10984500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4" name="Date Placeholder 1"/>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2B47EE92-BBF7-6947-A377-26C647C2551E}" type="datetime1">
              <a:rPr lang="en-US" smtClean="0"/>
              <a:t>6/10/13</a:t>
            </a:fld>
            <a:endParaRPr lang="en-US"/>
          </a:p>
        </p:txBody>
      </p:sp>
      <p:sp>
        <p:nvSpPr>
          <p:cNvPr id="5" name="Footer Placeholder 2"/>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3"/>
          <p:cNvSpPr>
            <a:spLocks noGrp="1"/>
          </p:cNvSpPr>
          <p:nvPr>
            <p:ph type="sldNum" sz="quarter" idx="12"/>
          </p:nvPr>
        </p:nvSpPr>
        <p:spPr/>
        <p:txBody>
          <a:bodyPr/>
          <a:lstStyle>
            <a:lvl1pPr>
              <a:defRPr smtClean="0">
                <a:latin typeface="Arial" charset="0"/>
              </a:defRPr>
            </a:lvl1pPr>
          </a:lstStyle>
          <a:p>
            <a:pPr>
              <a:defRPr/>
            </a:pPr>
            <a:fld id="{6B4DED7D-F027-A84D-8966-9A59FA6129FE}" type="slidenum">
              <a:rPr lang="en-US"/>
              <a:pPr>
                <a:defRPr/>
              </a:pPr>
              <a:t>‹#›</a:t>
            </a:fld>
            <a:endParaRPr lang="en-US"/>
          </a:p>
        </p:txBody>
      </p:sp>
    </p:spTree>
    <p:extLst>
      <p:ext uri="{BB962C8B-B14F-4D97-AF65-F5344CB8AC3E}">
        <p14:creationId xmlns:p14="http://schemas.microsoft.com/office/powerpoint/2010/main" val="38612486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38888"/>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Straight Connector 11"/>
          <p:cNvSpPr>
            <a:spLocks noChangeShapeType="1"/>
          </p:cNvSpPr>
          <p:nvPr/>
        </p:nvSpPr>
        <p:spPr bwMode="auto">
          <a:xfrm rot="5400000">
            <a:off x="3160712" y="3324226"/>
            <a:ext cx="603567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C7E376A3-4CBA-3845-8150-B1AC91DE9B1E}"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latin typeface="Arial" charset="0"/>
              </a:defRPr>
            </a:lvl1pPr>
          </a:lstStyle>
          <a:p>
            <a:pPr>
              <a:defRPr/>
            </a:pPr>
            <a:fld id="{FB1E5895-52CC-CB44-9880-82E258ABA716}" type="slidenum">
              <a:rPr lang="en-US"/>
              <a:pPr>
                <a:defRPr/>
              </a:pPr>
              <a:t>‹#›</a:t>
            </a:fld>
            <a:endParaRPr lang="en-US"/>
          </a:p>
        </p:txBody>
      </p:sp>
    </p:spTree>
    <p:extLst>
      <p:ext uri="{BB962C8B-B14F-4D97-AF65-F5344CB8AC3E}">
        <p14:creationId xmlns:p14="http://schemas.microsoft.com/office/powerpoint/2010/main" val="136704904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fld id="{546331C2-8114-2A46-8F68-C30921C07B00}" type="datetime1">
              <a:rPr lang="en-US" smtClean="0"/>
              <a:t>6/10/13</a:t>
            </a:fld>
            <a:endParaRPr lang="en-US"/>
          </a:p>
        </p:txBody>
      </p:sp>
      <p:sp>
        <p:nvSpPr>
          <p:cNvPr id="9" name="Footer Placeholder 5"/>
          <p:cNvSpPr>
            <a:spLocks noGrp="1"/>
          </p:cNvSpPr>
          <p:nvPr>
            <p:ph type="ftr" sz="quarter" idx="11"/>
          </p:nvPr>
        </p:nvSpPr>
        <p:spPr/>
        <p:txBody>
          <a:bodyPr/>
          <a:lstStyle>
            <a:lvl1pPr defTabSz="914400" fontAlgn="base">
              <a:spcBef>
                <a:spcPct val="0"/>
              </a:spcBef>
              <a:spcAft>
                <a:spcPct val="0"/>
              </a:spcAft>
              <a:defRPr>
                <a:solidFill>
                  <a:srgbClr val="CAF278"/>
                </a:solidFill>
                <a:latin typeface="Arial" charset="0"/>
                <a:cs typeface="Arial" charset="0"/>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CAF278"/>
                </a:solidFill>
                <a:latin typeface="Arial" charset="0"/>
              </a:defRPr>
            </a:lvl1pPr>
          </a:lstStyle>
          <a:p>
            <a:pPr>
              <a:defRPr/>
            </a:pPr>
            <a:fld id="{7B251374-07F8-F24C-BAC0-88C0A4519AEA}" type="slidenum">
              <a:rPr lang="en-US"/>
              <a:pPr>
                <a:defRPr/>
              </a:pPr>
              <a:t>‹#›</a:t>
            </a:fld>
            <a:endParaRPr lang="en-US"/>
          </a:p>
        </p:txBody>
      </p:sp>
    </p:spTree>
    <p:extLst>
      <p:ext uri="{BB962C8B-B14F-4D97-AF65-F5344CB8AC3E}">
        <p14:creationId xmlns:p14="http://schemas.microsoft.com/office/powerpoint/2010/main" val="1958539577"/>
      </p:ext>
    </p:extLst>
  </p:cSld>
  <p:clrMapOvr>
    <a:overrideClrMapping bg1="dk1" tx1="lt1" bg2="dk2" tx2="lt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237FB5E8-177A-DA4A-A7BB-4B50FA9F61A9}" type="datetime1">
              <a:rPr lang="en-US" smtClean="0"/>
              <a:t>6/10/13</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atin typeface="Arial" charset="0"/>
              </a:defRPr>
            </a:lvl1pPr>
          </a:lstStyle>
          <a:p>
            <a:pPr>
              <a:defRPr/>
            </a:pPr>
            <a:fld id="{A2D4BEC9-8952-3648-B1F1-2302FDD4F35A}" type="slidenum">
              <a:rPr lang="en-US"/>
              <a:pPr>
                <a:defRPr/>
              </a:pPr>
              <a:t>‹#›</a:t>
            </a:fld>
            <a:endParaRPr lang="en-US"/>
          </a:p>
        </p:txBody>
      </p:sp>
    </p:spTree>
    <p:extLst>
      <p:ext uri="{BB962C8B-B14F-4D97-AF65-F5344CB8AC3E}">
        <p14:creationId xmlns:p14="http://schemas.microsoft.com/office/powerpoint/2010/main" val="60810289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208713"/>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 name="Isosceles Triangle 4"/>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Straight Connector 14"/>
          <p:cNvSpPr>
            <a:spLocks noChangeShapeType="1"/>
          </p:cNvSpPr>
          <p:nvPr/>
        </p:nvSpPr>
        <p:spPr bwMode="auto">
          <a:xfrm rot="5400000">
            <a:off x="3630612" y="3201988"/>
            <a:ext cx="5851525"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fontAlgn="base">
              <a:spcBef>
                <a:spcPct val="0"/>
              </a:spcBef>
              <a:spcAft>
                <a:spcPct val="0"/>
              </a:spcAft>
              <a:defRPr>
                <a:latin typeface="Arial" charset="0"/>
                <a:cs typeface="Arial" charset="0"/>
              </a:defRPr>
            </a:lvl1pPr>
          </a:lstStyle>
          <a:p>
            <a:pPr>
              <a:defRPr/>
            </a:pPr>
            <a:fld id="{06278990-5937-9543-B456-954AD455756B}" type="datetime1">
              <a:rPr lang="en-US" smtClean="0"/>
              <a:t>6/10/13</a:t>
            </a:fld>
            <a:endParaRPr lang="en-US"/>
          </a:p>
        </p:txBody>
      </p:sp>
      <p:sp>
        <p:nvSpPr>
          <p:cNvPr id="8" name="Footer Placeholder 4"/>
          <p:cNvSpPr>
            <a:spLocks noGrp="1"/>
          </p:cNvSpPr>
          <p:nvPr>
            <p:ph type="ftr" sz="quarter" idx="11"/>
          </p:nvPr>
        </p:nvSpPr>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smtClean="0">
                <a:latin typeface="Arial" charset="0"/>
              </a:defRPr>
            </a:lvl1pPr>
          </a:lstStyle>
          <a:p>
            <a:pPr>
              <a:defRPr/>
            </a:pPr>
            <a:fld id="{A0664216-E8E3-894E-A2B2-C3761BA5E600}" type="slidenum">
              <a:rPr lang="en-US"/>
              <a:pPr>
                <a:defRPr/>
              </a:pPr>
              <a:t>‹#›</a:t>
            </a:fld>
            <a:endParaRPr lang="en-US"/>
          </a:p>
        </p:txBody>
      </p:sp>
    </p:spTree>
    <p:extLst>
      <p:ext uri="{BB962C8B-B14F-4D97-AF65-F5344CB8AC3E}">
        <p14:creationId xmlns:p14="http://schemas.microsoft.com/office/powerpoint/2010/main" val="427420323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defTabSz="914400" fontAlgn="base">
              <a:spcBef>
                <a:spcPct val="0"/>
              </a:spcBef>
              <a:spcAft>
                <a:spcPct val="0"/>
              </a:spcAft>
              <a:defRPr sz="1400">
                <a:latin typeface="Arial" charset="0"/>
                <a:cs typeface="Arial" charset="0"/>
              </a:defRPr>
            </a:lvl1pPr>
          </a:lstStyle>
          <a:p>
            <a:pPr>
              <a:defRPr/>
            </a:pPr>
            <a:fld id="{C7BBCFEA-417B-C743-BCEE-11EEE4F41929}" type="datetime1">
              <a:rPr lang="en-US" smtClean="0"/>
              <a:t>6/10/13</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defTabSz="914400" fontAlgn="base">
              <a:spcBef>
                <a:spcPct val="0"/>
              </a:spcBef>
              <a:spcAft>
                <a:spcPct val="0"/>
              </a:spcAft>
              <a:defRPr>
                <a:latin typeface="Arial" charset="0"/>
                <a:cs typeface="Arial" charset="0"/>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smtClean="0">
                <a:latin typeface="Arial" charset="0"/>
              </a:defRPr>
            </a:lvl1pPr>
          </a:lstStyle>
          <a:p>
            <a:pPr>
              <a:defRPr/>
            </a:pPr>
            <a:fld id="{54381858-44AB-D344-9FFC-F16FE237CD4D}" type="slidenum">
              <a:rPr lang="en-US"/>
              <a:pPr>
                <a:defRPr/>
              </a:pPr>
              <a:t>‹#›</a:t>
            </a:fld>
            <a:endParaRPr lang="en-US"/>
          </a:p>
        </p:txBody>
      </p:sp>
    </p:spTree>
    <p:extLst>
      <p:ext uri="{BB962C8B-B14F-4D97-AF65-F5344CB8AC3E}">
        <p14:creationId xmlns:p14="http://schemas.microsoft.com/office/powerpoint/2010/main" val="32513244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23.xml"/><Relationship Id="rId12" Type="http://schemas.openxmlformats.org/officeDocument/2006/relationships/slideLayout" Target="../slideLayouts/slideLayout124.xml"/><Relationship Id="rId13" Type="http://schemas.openxmlformats.org/officeDocument/2006/relationships/slideLayout" Target="../slideLayouts/slideLayout125.xml"/><Relationship Id="rId14" Type="http://schemas.openxmlformats.org/officeDocument/2006/relationships/slideLayout" Target="../slideLayouts/slideLayout126.xml"/><Relationship Id="rId15" Type="http://schemas.openxmlformats.org/officeDocument/2006/relationships/slideLayout" Target="../slideLayouts/slideLayout127.xml"/><Relationship Id="rId16" Type="http://schemas.openxmlformats.org/officeDocument/2006/relationships/slideLayout" Target="../slideLayouts/slideLayout128.xml"/><Relationship Id="rId17" Type="http://schemas.openxmlformats.org/officeDocument/2006/relationships/theme" Target="../theme/theme10.xml"/><Relationship Id="rId18" Type="http://schemas.openxmlformats.org/officeDocument/2006/relationships/image" Target="../media/image5.png"/><Relationship Id="rId1" Type="http://schemas.openxmlformats.org/officeDocument/2006/relationships/slideLayout" Target="../slideLayouts/slideLayout113.xml"/><Relationship Id="rId2" Type="http://schemas.openxmlformats.org/officeDocument/2006/relationships/slideLayout" Target="../slideLayouts/slideLayout114.xml"/><Relationship Id="rId3" Type="http://schemas.openxmlformats.org/officeDocument/2006/relationships/slideLayout" Target="../slideLayouts/slideLayout115.xml"/><Relationship Id="rId4" Type="http://schemas.openxmlformats.org/officeDocument/2006/relationships/slideLayout" Target="../slideLayouts/slideLayout116.xml"/><Relationship Id="rId5" Type="http://schemas.openxmlformats.org/officeDocument/2006/relationships/slideLayout" Target="../slideLayouts/slideLayout117.xml"/><Relationship Id="rId6" Type="http://schemas.openxmlformats.org/officeDocument/2006/relationships/slideLayout" Target="../slideLayouts/slideLayout118.xml"/><Relationship Id="rId7" Type="http://schemas.openxmlformats.org/officeDocument/2006/relationships/slideLayout" Target="../slideLayouts/slideLayout119.xml"/><Relationship Id="rId8" Type="http://schemas.openxmlformats.org/officeDocument/2006/relationships/slideLayout" Target="../slideLayouts/slideLayout120.xml"/><Relationship Id="rId9" Type="http://schemas.openxmlformats.org/officeDocument/2006/relationships/slideLayout" Target="../slideLayouts/slideLayout121.xml"/><Relationship Id="rId10" Type="http://schemas.openxmlformats.org/officeDocument/2006/relationships/slideLayout" Target="../slideLayouts/slideLayout122.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39.xml"/><Relationship Id="rId12" Type="http://schemas.openxmlformats.org/officeDocument/2006/relationships/theme" Target="../theme/theme11.xml"/><Relationship Id="rId13" Type="http://schemas.openxmlformats.org/officeDocument/2006/relationships/image" Target="../media/image2.png"/><Relationship Id="rId1" Type="http://schemas.openxmlformats.org/officeDocument/2006/relationships/slideLayout" Target="../slideLayouts/slideLayout129.xml"/><Relationship Id="rId2" Type="http://schemas.openxmlformats.org/officeDocument/2006/relationships/slideLayout" Target="../slideLayouts/slideLayout130.xml"/><Relationship Id="rId3" Type="http://schemas.openxmlformats.org/officeDocument/2006/relationships/slideLayout" Target="../slideLayouts/slideLayout131.xml"/><Relationship Id="rId4" Type="http://schemas.openxmlformats.org/officeDocument/2006/relationships/slideLayout" Target="../slideLayouts/slideLayout132.xml"/><Relationship Id="rId5" Type="http://schemas.openxmlformats.org/officeDocument/2006/relationships/slideLayout" Target="../slideLayouts/slideLayout133.xml"/><Relationship Id="rId6" Type="http://schemas.openxmlformats.org/officeDocument/2006/relationships/slideLayout" Target="../slideLayouts/slideLayout134.xml"/><Relationship Id="rId7" Type="http://schemas.openxmlformats.org/officeDocument/2006/relationships/slideLayout" Target="../slideLayouts/slideLayout135.xml"/><Relationship Id="rId8" Type="http://schemas.openxmlformats.org/officeDocument/2006/relationships/slideLayout" Target="../slideLayouts/slideLayout136.xml"/><Relationship Id="rId9" Type="http://schemas.openxmlformats.org/officeDocument/2006/relationships/slideLayout" Target="../slideLayouts/slideLayout137.xml"/><Relationship Id="rId10" Type="http://schemas.openxmlformats.org/officeDocument/2006/relationships/slideLayout" Target="../slideLayouts/slideLayout138.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50.xml"/><Relationship Id="rId12" Type="http://schemas.openxmlformats.org/officeDocument/2006/relationships/theme" Target="../theme/theme12.xml"/><Relationship Id="rId1" Type="http://schemas.openxmlformats.org/officeDocument/2006/relationships/slideLayout" Target="../slideLayouts/slideLayout140.xml"/><Relationship Id="rId2" Type="http://schemas.openxmlformats.org/officeDocument/2006/relationships/slideLayout" Target="../slideLayouts/slideLayout141.xml"/><Relationship Id="rId3" Type="http://schemas.openxmlformats.org/officeDocument/2006/relationships/slideLayout" Target="../slideLayouts/slideLayout142.xml"/><Relationship Id="rId4" Type="http://schemas.openxmlformats.org/officeDocument/2006/relationships/slideLayout" Target="../slideLayouts/slideLayout143.xml"/><Relationship Id="rId5" Type="http://schemas.openxmlformats.org/officeDocument/2006/relationships/slideLayout" Target="../slideLayouts/slideLayout144.xml"/><Relationship Id="rId6" Type="http://schemas.openxmlformats.org/officeDocument/2006/relationships/slideLayout" Target="../slideLayouts/slideLayout145.xml"/><Relationship Id="rId7" Type="http://schemas.openxmlformats.org/officeDocument/2006/relationships/slideLayout" Target="../slideLayouts/slideLayout146.xml"/><Relationship Id="rId8" Type="http://schemas.openxmlformats.org/officeDocument/2006/relationships/slideLayout" Target="../slideLayouts/slideLayout147.xml"/><Relationship Id="rId9" Type="http://schemas.openxmlformats.org/officeDocument/2006/relationships/slideLayout" Target="../slideLayouts/slideLayout148.xml"/><Relationship Id="rId10" Type="http://schemas.openxmlformats.org/officeDocument/2006/relationships/slideLayout" Target="../slideLayouts/slideLayout14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6"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theme" Target="../theme/theme3.xml"/><Relationship Id="rId14" Type="http://schemas.openxmlformats.org/officeDocument/2006/relationships/image" Target="../media/image5.pn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slideLayout" Target="../slideLayouts/slideLayout50.xml"/><Relationship Id="rId14" Type="http://schemas.openxmlformats.org/officeDocument/2006/relationships/theme" Target="../theme/theme4.xml"/><Relationship Id="rId15" Type="http://schemas.openxmlformats.org/officeDocument/2006/relationships/image" Target="../media/image5.png"/><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slideLayout" Target="../slideLayouts/slideLayout62.xml"/><Relationship Id="rId13" Type="http://schemas.openxmlformats.org/officeDocument/2006/relationships/slideLayout" Target="../slideLayouts/slideLayout63.xml"/><Relationship Id="rId14" Type="http://schemas.openxmlformats.org/officeDocument/2006/relationships/theme" Target="../theme/theme5.xml"/><Relationship Id="rId15" Type="http://schemas.openxmlformats.org/officeDocument/2006/relationships/image" Target="../media/image5.png"/><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slideLayout" Target="../slideLayouts/slideLayout75.xml"/><Relationship Id="rId13" Type="http://schemas.openxmlformats.org/officeDocument/2006/relationships/theme" Target="../theme/theme6.xml"/><Relationship Id="rId14" Type="http://schemas.openxmlformats.org/officeDocument/2006/relationships/image" Target="../media/image2.png"/><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6.xml"/><Relationship Id="rId12" Type="http://schemas.openxmlformats.org/officeDocument/2006/relationships/slideLayout" Target="../slideLayouts/slideLayout87.xml"/><Relationship Id="rId13" Type="http://schemas.openxmlformats.org/officeDocument/2006/relationships/theme" Target="../theme/theme7.xml"/><Relationship Id="rId14" Type="http://schemas.openxmlformats.org/officeDocument/2006/relationships/image" Target="../media/image2.png"/><Relationship Id="rId1" Type="http://schemas.openxmlformats.org/officeDocument/2006/relationships/slideLayout" Target="../slideLayouts/slideLayout76.xml"/><Relationship Id="rId2" Type="http://schemas.openxmlformats.org/officeDocument/2006/relationships/slideLayout" Target="../slideLayouts/slideLayout77.xml"/><Relationship Id="rId3" Type="http://schemas.openxmlformats.org/officeDocument/2006/relationships/slideLayout" Target="../slideLayouts/slideLayout78.xml"/><Relationship Id="rId4" Type="http://schemas.openxmlformats.org/officeDocument/2006/relationships/slideLayout" Target="../slideLayouts/slideLayout79.xml"/><Relationship Id="rId5" Type="http://schemas.openxmlformats.org/officeDocument/2006/relationships/slideLayout" Target="../slideLayouts/slideLayout80.xml"/><Relationship Id="rId6" Type="http://schemas.openxmlformats.org/officeDocument/2006/relationships/slideLayout" Target="../slideLayouts/slideLayout81.xml"/><Relationship Id="rId7" Type="http://schemas.openxmlformats.org/officeDocument/2006/relationships/slideLayout" Target="../slideLayouts/slideLayout82.xml"/><Relationship Id="rId8" Type="http://schemas.openxmlformats.org/officeDocument/2006/relationships/slideLayout" Target="../slideLayouts/slideLayout83.xml"/><Relationship Id="rId9" Type="http://schemas.openxmlformats.org/officeDocument/2006/relationships/slideLayout" Target="../slideLayouts/slideLayout84.xml"/><Relationship Id="rId10"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8.xml"/><Relationship Id="rId12" Type="http://schemas.openxmlformats.org/officeDocument/2006/relationships/slideLayout" Target="../slideLayouts/slideLayout99.xml"/><Relationship Id="rId13" Type="http://schemas.openxmlformats.org/officeDocument/2006/relationships/slideLayout" Target="../slideLayouts/slideLayout100.xml"/><Relationship Id="rId14" Type="http://schemas.openxmlformats.org/officeDocument/2006/relationships/theme" Target="../theme/theme8.xml"/><Relationship Id="rId15" Type="http://schemas.openxmlformats.org/officeDocument/2006/relationships/image" Target="../media/image5.png"/><Relationship Id="rId1" Type="http://schemas.openxmlformats.org/officeDocument/2006/relationships/slideLayout" Target="../slideLayouts/slideLayout88.xml"/><Relationship Id="rId2" Type="http://schemas.openxmlformats.org/officeDocument/2006/relationships/slideLayout" Target="../slideLayouts/slideLayout89.xml"/><Relationship Id="rId3" Type="http://schemas.openxmlformats.org/officeDocument/2006/relationships/slideLayout" Target="../slideLayouts/slideLayout90.xml"/><Relationship Id="rId4" Type="http://schemas.openxmlformats.org/officeDocument/2006/relationships/slideLayout" Target="../slideLayouts/slideLayout91.xml"/><Relationship Id="rId5" Type="http://schemas.openxmlformats.org/officeDocument/2006/relationships/slideLayout" Target="../slideLayouts/slideLayout92.xml"/><Relationship Id="rId6" Type="http://schemas.openxmlformats.org/officeDocument/2006/relationships/slideLayout" Target="../slideLayouts/slideLayout93.xml"/><Relationship Id="rId7" Type="http://schemas.openxmlformats.org/officeDocument/2006/relationships/slideLayout" Target="../slideLayouts/slideLayout94.xml"/><Relationship Id="rId8" Type="http://schemas.openxmlformats.org/officeDocument/2006/relationships/slideLayout" Target="../slideLayouts/slideLayout95.xml"/><Relationship Id="rId9" Type="http://schemas.openxmlformats.org/officeDocument/2006/relationships/slideLayout" Target="../slideLayouts/slideLayout96.xml"/><Relationship Id="rId10" Type="http://schemas.openxmlformats.org/officeDocument/2006/relationships/slideLayout" Target="../slideLayouts/slideLayout9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11.xml"/><Relationship Id="rId12" Type="http://schemas.openxmlformats.org/officeDocument/2006/relationships/slideLayout" Target="../slideLayouts/slideLayout112.xml"/><Relationship Id="rId13" Type="http://schemas.openxmlformats.org/officeDocument/2006/relationships/theme" Target="../theme/theme9.xml"/><Relationship Id="rId14" Type="http://schemas.openxmlformats.org/officeDocument/2006/relationships/image" Target="../media/image5.png"/><Relationship Id="rId1" Type="http://schemas.openxmlformats.org/officeDocument/2006/relationships/slideLayout" Target="../slideLayouts/slideLayout101.xml"/><Relationship Id="rId2" Type="http://schemas.openxmlformats.org/officeDocument/2006/relationships/slideLayout" Target="../slideLayouts/slideLayout102.xml"/><Relationship Id="rId3" Type="http://schemas.openxmlformats.org/officeDocument/2006/relationships/slideLayout" Target="../slideLayouts/slideLayout103.xml"/><Relationship Id="rId4" Type="http://schemas.openxmlformats.org/officeDocument/2006/relationships/slideLayout" Target="../slideLayouts/slideLayout104.xml"/><Relationship Id="rId5" Type="http://schemas.openxmlformats.org/officeDocument/2006/relationships/slideLayout" Target="../slideLayouts/slideLayout105.xml"/><Relationship Id="rId6" Type="http://schemas.openxmlformats.org/officeDocument/2006/relationships/slideLayout" Target="../slideLayouts/slideLayout106.xml"/><Relationship Id="rId7" Type="http://schemas.openxmlformats.org/officeDocument/2006/relationships/slideLayout" Target="../slideLayouts/slideLayout107.xml"/><Relationship Id="rId8" Type="http://schemas.openxmlformats.org/officeDocument/2006/relationships/slideLayout" Target="../slideLayouts/slideLayout108.xml"/><Relationship Id="rId9" Type="http://schemas.openxmlformats.org/officeDocument/2006/relationships/slideLayout" Target="../slideLayouts/slideLayout109.xml"/><Relationship Id="rId10" Type="http://schemas.openxmlformats.org/officeDocument/2006/relationships/slideLayout" Target="../slideLayouts/slideLayout1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457200" y="13716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Straight Connector 2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9" name="Straight Connector 28"/>
          <p:cNvSpPr>
            <a:spLocks noChangeShapeType="1"/>
          </p:cNvSpPr>
          <p:nvPr/>
        </p:nvSpPr>
        <p:spPr bwMode="auto">
          <a:xfrm>
            <a:off x="457200" y="1219200"/>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30" name="TextBox 10"/>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State Standards Overview 	August 2011|  </a:t>
            </a:r>
            <a:fld id="{96CE6B0C-D79E-424E-9D31-662262E8EFDB}"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1031" name="Picture 11" descr="OSPI logo black PP footer transp.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State Standards Overview 	August 2011|  </a:t>
            </a:r>
            <a:fld id="{42AB0E53-B9BF-C14F-B14C-CB63ED4D1B14}"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1033" name="Picture 11" descr="OSPI logo black PP footer transp.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26" r:id="rId1"/>
    <p:sldLayoutId id="2147490506" r:id="rId2"/>
    <p:sldLayoutId id="2147490527" r:id="rId3"/>
    <p:sldLayoutId id="2147490507" r:id="rId4"/>
    <p:sldLayoutId id="2147490508" r:id="rId5"/>
    <p:sldLayoutId id="2147490509" r:id="rId6"/>
    <p:sldLayoutId id="2147490528" r:id="rId7"/>
    <p:sldLayoutId id="2147490529" r:id="rId8"/>
    <p:sldLayoutId id="2147490530" r:id="rId9"/>
    <p:sldLayoutId id="2147490510" r:id="rId10"/>
    <p:sldLayoutId id="2147490531" r:id="rId11"/>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pitchFamily="34" charset="-128"/>
          <a:cs typeface="ＭＳ Ｐゴシック"/>
        </a:defRPr>
      </a:lvl1pPr>
      <a:lvl2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2pPr>
      <a:lvl3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3pPr>
      <a:lvl4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4pPr>
      <a:lvl5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pitchFamily="34" charset="-128"/>
          <a:cs typeface="ＭＳ Ｐゴシック"/>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pitchFamily="-108" charset="-128"/>
          <a:cs typeface="ＭＳ Ｐゴシック"/>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pitchFamily="-108" charset="-128"/>
          <a:cs typeface="ＭＳ Ｐゴシック"/>
        </a:defRPr>
      </a:lvl3pPr>
      <a:lvl4pPr marL="1096963" indent="-228600" algn="l" rtl="0" eaLnBrk="0" fontAlgn="base" hangingPunct="0">
        <a:spcBef>
          <a:spcPts val="400"/>
        </a:spcBef>
        <a:spcAft>
          <a:spcPct val="0"/>
        </a:spcAft>
        <a:buClr>
          <a:srgbClr val="8BA2B4"/>
        </a:buClr>
        <a:buSzPct val="70000"/>
        <a:buFont typeface="Wingdings" charset="0"/>
        <a:buChar char=""/>
        <a:defRPr kern="1200">
          <a:solidFill>
            <a:schemeClr val="tx1"/>
          </a:solidFill>
          <a:latin typeface="+mn-lt"/>
          <a:ea typeface="ＭＳ Ｐゴシック" pitchFamily="-108" charset="-128"/>
          <a:cs typeface="ＭＳ Ｐゴシック"/>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pitchFamily="-108" charset="-128"/>
          <a:cs typeface="ＭＳ Ｐゴシック"/>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4450"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4451"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rgbClr val="3E3D2D"/>
                </a:solidFill>
                <a:latin typeface="Gill Sans MT" pitchFamily="34" charset="0"/>
                <a:ea typeface="+mn-ea"/>
                <a:cs typeface="Arial" charset="0"/>
              </a:defRPr>
            </a:lvl1pPr>
          </a:lstStyle>
          <a:p>
            <a:pPr>
              <a:defRPr/>
            </a:pPr>
            <a:fld id="{4C077A48-1BB8-294D-BDE6-BD70D83491DD}" type="datetime1">
              <a:rPr lang="en-US" smtClean="0"/>
              <a:t>6/10/13</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3E3D2D"/>
                </a:solidFill>
                <a:latin typeface="Gill Sans MT" pitchFamily="34" charset="0"/>
                <a:ea typeface="+mn-ea"/>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smtClean="0">
                <a:solidFill>
                  <a:srgbClr val="3E3D2D"/>
                </a:solidFill>
                <a:latin typeface="Gill Sans MT" charset="0"/>
                <a:cs typeface="Arial" charset="0"/>
              </a:defRPr>
            </a:lvl1pPr>
          </a:lstStyle>
          <a:p>
            <a:pPr>
              <a:defRPr/>
            </a:pPr>
            <a:fld id="{A19455E2-7138-144F-9CBA-D1870F370C98}" type="slidenum">
              <a:rPr lang="en-US"/>
              <a:pPr>
                <a:defRPr/>
              </a:pPr>
              <a:t>‹#›</a:t>
            </a:fld>
            <a:endParaRPr lang="en-US"/>
          </a:p>
        </p:txBody>
      </p:sp>
      <p:sp>
        <p:nvSpPr>
          <p:cNvPr id="104455" name="Straight Connector 27"/>
          <p:cNvSpPr>
            <a:spLocks noChangeShapeType="1"/>
          </p:cNvSpPr>
          <p:nvPr/>
        </p:nvSpPr>
        <p:spPr bwMode="auto">
          <a:xfrm>
            <a:off x="457200" y="60579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4456" name="Straight Connector 28"/>
          <p:cNvSpPr>
            <a:spLocks noChangeShapeType="1"/>
          </p:cNvSpPr>
          <p:nvPr/>
        </p:nvSpPr>
        <p:spPr bwMode="auto">
          <a:xfrm>
            <a:off x="457200" y="11430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Isosceles Triangle 9"/>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pic>
        <p:nvPicPr>
          <p:cNvPr id="104458" name="Picture 1" descr="ccss_logo.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8077200" y="6164263"/>
            <a:ext cx="609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618" r:id="rId1"/>
    <p:sldLayoutId id="2147490619" r:id="rId2"/>
    <p:sldLayoutId id="2147490620" r:id="rId3"/>
    <p:sldLayoutId id="2147490621" r:id="rId4"/>
    <p:sldLayoutId id="2147490622" r:id="rId5"/>
    <p:sldLayoutId id="2147490623" r:id="rId6"/>
    <p:sldLayoutId id="2147490624" r:id="rId7"/>
    <p:sldLayoutId id="2147490625" r:id="rId8"/>
    <p:sldLayoutId id="2147490626" r:id="rId9"/>
    <p:sldLayoutId id="2147490627" r:id="rId10"/>
    <p:sldLayoutId id="2147490628" r:id="rId11"/>
    <p:sldLayoutId id="2147490629" r:id="rId12"/>
    <p:sldLayoutId id="2147490630" r:id="rId13"/>
    <p:sldLayoutId id="2147490631" r:id="rId14"/>
    <p:sldLayoutId id="2147490632" r:id="rId15"/>
    <p:sldLayoutId id="2147490633" r:id="rId16"/>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3049F3B-B467-7244-ACB1-8FD744C83907}" type="datetime1">
              <a:rPr lang="en-US" smtClean="0"/>
              <a:t>6/10/13</a:t>
            </a:fld>
            <a:endParaRPr lang="en-US" dirty="0"/>
          </a:p>
        </p:txBody>
      </p:sp>
      <p:sp>
        <p:nvSpPr>
          <p:cNvPr id="9" name="TextBox 10"/>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State Standards Overview 	August 2011|  </a:t>
            </a:r>
            <a:fld id="{42AB0E53-B9BF-C14F-B14C-CB63ED4D1B14}"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10" name="Picture 11" descr="OSPI logo black PP footer transp.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635" r:id="rId1"/>
    <p:sldLayoutId id="2147490636" r:id="rId2"/>
    <p:sldLayoutId id="2147490637" r:id="rId3"/>
    <p:sldLayoutId id="2147490638" r:id="rId4"/>
    <p:sldLayoutId id="2147490639" r:id="rId5"/>
    <p:sldLayoutId id="2147490640" r:id="rId6"/>
    <p:sldLayoutId id="2147490641" r:id="rId7"/>
    <p:sldLayoutId id="2147490642" r:id="rId8"/>
    <p:sldLayoutId id="2147490643" r:id="rId9"/>
    <p:sldLayoutId id="2147490644" r:id="rId10"/>
    <p:sldLayoutId id="2147490645"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6/10/13</a:t>
            </a:fld>
            <a:endParaRPr lang="en-US" dirty="0"/>
          </a:p>
        </p:txBody>
      </p:sp>
    </p:spTree>
  </p:cSld>
  <p:clrMap bg1="lt1" tx1="dk1" bg2="lt2" tx2="dk2" accent1="accent1" accent2="accent2" accent3="accent3" accent4="accent4" accent5="accent5" accent6="accent6" hlink="hlink" folHlink="folHlink"/>
  <p:sldLayoutIdLst>
    <p:sldLayoutId id="2147490647" r:id="rId1"/>
    <p:sldLayoutId id="2147490648" r:id="rId2"/>
    <p:sldLayoutId id="2147490649" r:id="rId3"/>
    <p:sldLayoutId id="2147490650" r:id="rId4"/>
    <p:sldLayoutId id="2147490651" r:id="rId5"/>
    <p:sldLayoutId id="2147490652" r:id="rId6"/>
    <p:sldLayoutId id="2147490653" r:id="rId7"/>
    <p:sldLayoutId id="2147490654" r:id="rId8"/>
    <p:sldLayoutId id="2147490655" r:id="rId9"/>
    <p:sldLayoutId id="2147490656" r:id="rId10"/>
    <p:sldLayoutId id="2147490657"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8195" name="Text Placeholder 12"/>
          <p:cNvSpPr>
            <a:spLocks noGrp="1"/>
          </p:cNvSpPr>
          <p:nvPr>
            <p:ph type="body" idx="1"/>
          </p:nvPr>
        </p:nvSpPr>
        <p:spPr bwMode="auto">
          <a:xfrm>
            <a:off x="457200" y="13716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196" name="Straight Connector 2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197" name="Straight Connector 28"/>
          <p:cNvSpPr>
            <a:spLocks noChangeShapeType="1"/>
          </p:cNvSpPr>
          <p:nvPr/>
        </p:nvSpPr>
        <p:spPr bwMode="auto">
          <a:xfrm>
            <a:off x="457200" y="1219200"/>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30" name="TextBox 10"/>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Common Core State Standards Overview 	August 2011|  </a:t>
            </a:r>
            <a:fld id="{430A78B3-712E-0A47-A059-EB72D6C627CF}"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8199" name="Picture 11" descr="OSPI logo black PP footer transp.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32" r:id="rId1"/>
    <p:sldLayoutId id="2147490511" r:id="rId2"/>
    <p:sldLayoutId id="2147490533" r:id="rId3"/>
    <p:sldLayoutId id="2147490512" r:id="rId4"/>
    <p:sldLayoutId id="2147490513" r:id="rId5"/>
    <p:sldLayoutId id="2147490514" r:id="rId6"/>
    <p:sldLayoutId id="2147490534" r:id="rId7"/>
    <p:sldLayoutId id="2147490535" r:id="rId8"/>
    <p:sldLayoutId id="2147490536" r:id="rId9"/>
    <p:sldLayoutId id="2147490515" r:id="rId10"/>
    <p:sldLayoutId id="2147490537" r:id="rId11"/>
    <p:sldLayoutId id="2147490538" r:id="rId12"/>
    <p:sldLayoutId id="2147490539" r:id="rId13"/>
    <p:sldLayoutId id="2147490540" r:id="rId14"/>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pitchFamily="34" charset="-128"/>
          <a:cs typeface="ＭＳ Ｐゴシック"/>
        </a:defRPr>
      </a:lvl1pPr>
      <a:lvl2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2pPr>
      <a:lvl3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3pPr>
      <a:lvl4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4pPr>
      <a:lvl5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pitchFamily="34" charset="-128"/>
          <a:cs typeface="ＭＳ Ｐゴシック"/>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pitchFamily="-108" charset="-128"/>
          <a:cs typeface="ＭＳ Ｐゴシック"/>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pitchFamily="-108" charset="-128"/>
          <a:cs typeface="ＭＳ Ｐゴシック"/>
        </a:defRPr>
      </a:lvl3pPr>
      <a:lvl4pPr marL="1096963" indent="-228600" algn="l" rtl="0" eaLnBrk="0" fontAlgn="base" hangingPunct="0">
        <a:spcBef>
          <a:spcPts val="400"/>
        </a:spcBef>
        <a:spcAft>
          <a:spcPct val="0"/>
        </a:spcAft>
        <a:buClr>
          <a:srgbClr val="8BA2B4"/>
        </a:buClr>
        <a:buSzPct val="70000"/>
        <a:buFont typeface="Wingdings" charset="0"/>
        <a:buChar char=""/>
        <a:defRPr kern="1200">
          <a:solidFill>
            <a:schemeClr val="tx1"/>
          </a:solidFill>
          <a:latin typeface="+mn-lt"/>
          <a:ea typeface="ＭＳ Ｐゴシック" pitchFamily="-108" charset="-128"/>
          <a:cs typeface="ＭＳ Ｐゴシック"/>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pitchFamily="-108" charset="-128"/>
          <a:cs typeface="ＭＳ Ｐゴシック"/>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434"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8435"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rgbClr val="3E3D2D"/>
                </a:solidFill>
                <a:latin typeface="Gill Sans MT" pitchFamily="34" charset="0"/>
                <a:ea typeface="+mn-ea"/>
                <a:cs typeface="Arial" charset="0"/>
              </a:defRPr>
            </a:lvl1pPr>
          </a:lstStyle>
          <a:p>
            <a:pPr>
              <a:defRPr/>
            </a:pPr>
            <a:fld id="{5D5A47AD-BCE0-394F-8A66-7EC2BE0767ED}" type="datetime1">
              <a:rPr lang="en-US" smtClean="0"/>
              <a:t>6/10/13</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3E3D2D"/>
                </a:solidFill>
                <a:latin typeface="Gill Sans MT" pitchFamily="34" charset="0"/>
                <a:ea typeface="+mn-ea"/>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smtClean="0">
                <a:solidFill>
                  <a:srgbClr val="3E3D2D"/>
                </a:solidFill>
                <a:latin typeface="Gill Sans MT" charset="0"/>
                <a:cs typeface="Arial" charset="0"/>
              </a:defRPr>
            </a:lvl1pPr>
          </a:lstStyle>
          <a:p>
            <a:pPr>
              <a:defRPr/>
            </a:pPr>
            <a:fld id="{7AC0B949-5569-334E-AC86-3E827B91109C}" type="slidenum">
              <a:rPr lang="en-US"/>
              <a:pPr>
                <a:defRPr/>
              </a:pPr>
              <a:t>‹#›</a:t>
            </a:fld>
            <a:endParaRPr lang="en-US"/>
          </a:p>
        </p:txBody>
      </p:sp>
      <p:sp>
        <p:nvSpPr>
          <p:cNvPr id="18439" name="Straight Connector 27"/>
          <p:cNvSpPr>
            <a:spLocks noChangeShapeType="1"/>
          </p:cNvSpPr>
          <p:nvPr/>
        </p:nvSpPr>
        <p:spPr bwMode="auto">
          <a:xfrm>
            <a:off x="457200" y="60579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8440" name="Straight Connector 28"/>
          <p:cNvSpPr>
            <a:spLocks noChangeShapeType="1"/>
          </p:cNvSpPr>
          <p:nvPr/>
        </p:nvSpPr>
        <p:spPr bwMode="auto">
          <a:xfrm>
            <a:off x="457200" y="11430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Isosceles Triangle 9"/>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pic>
        <p:nvPicPr>
          <p:cNvPr id="18442" name="Picture 1" descr="ccss_logo.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8077200" y="6164263"/>
            <a:ext cx="609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41" r:id="rId1"/>
    <p:sldLayoutId id="2147490542" r:id="rId2"/>
    <p:sldLayoutId id="2147490543" r:id="rId3"/>
    <p:sldLayoutId id="2147490544" r:id="rId4"/>
    <p:sldLayoutId id="2147490545" r:id="rId5"/>
    <p:sldLayoutId id="2147490546" r:id="rId6"/>
    <p:sldLayoutId id="2147490547" r:id="rId7"/>
    <p:sldLayoutId id="2147490548" r:id="rId8"/>
    <p:sldLayoutId id="2147490549" r:id="rId9"/>
    <p:sldLayoutId id="2147490550" r:id="rId10"/>
    <p:sldLayoutId id="2147490551" r:id="rId11"/>
    <p:sldLayoutId id="2147490552" r:id="rId12"/>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1746"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31747"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rgbClr val="3E3D2D"/>
                </a:solidFill>
                <a:latin typeface="Gill Sans MT" pitchFamily="34" charset="0"/>
                <a:ea typeface="+mn-ea"/>
                <a:cs typeface="Arial" charset="0"/>
              </a:defRPr>
            </a:lvl1pPr>
          </a:lstStyle>
          <a:p>
            <a:pPr>
              <a:defRPr/>
            </a:pPr>
            <a:fld id="{F05FC3F0-2DB0-0348-A389-1BD46B41E92C}" type="datetime1">
              <a:rPr lang="en-US" smtClean="0"/>
              <a:t>6/10/13</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3E3D2D"/>
                </a:solidFill>
                <a:latin typeface="Gill Sans MT" pitchFamily="34" charset="0"/>
                <a:ea typeface="+mn-ea"/>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smtClean="0">
                <a:solidFill>
                  <a:srgbClr val="3E3D2D"/>
                </a:solidFill>
                <a:latin typeface="Gill Sans MT" charset="0"/>
                <a:cs typeface="Arial" charset="0"/>
              </a:defRPr>
            </a:lvl1pPr>
          </a:lstStyle>
          <a:p>
            <a:pPr>
              <a:defRPr/>
            </a:pPr>
            <a:fld id="{9D03D7E5-9DDA-2249-8727-6B78FB429E86}" type="slidenum">
              <a:rPr lang="en-US"/>
              <a:pPr>
                <a:defRPr/>
              </a:pPr>
              <a:t>‹#›</a:t>
            </a:fld>
            <a:endParaRPr lang="en-US"/>
          </a:p>
        </p:txBody>
      </p:sp>
      <p:sp>
        <p:nvSpPr>
          <p:cNvPr id="31751" name="Straight Connector 27"/>
          <p:cNvSpPr>
            <a:spLocks noChangeShapeType="1"/>
          </p:cNvSpPr>
          <p:nvPr/>
        </p:nvSpPr>
        <p:spPr bwMode="auto">
          <a:xfrm>
            <a:off x="457200" y="60579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752" name="Straight Connector 28"/>
          <p:cNvSpPr>
            <a:spLocks noChangeShapeType="1"/>
          </p:cNvSpPr>
          <p:nvPr/>
        </p:nvSpPr>
        <p:spPr bwMode="auto">
          <a:xfrm>
            <a:off x="457200" y="11430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Isosceles Triangle 9"/>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pic>
        <p:nvPicPr>
          <p:cNvPr id="31754" name="Picture 1" descr="ccss_logo.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077200" y="6164263"/>
            <a:ext cx="609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53" r:id="rId1"/>
    <p:sldLayoutId id="2147490554" r:id="rId2"/>
    <p:sldLayoutId id="2147490555" r:id="rId3"/>
    <p:sldLayoutId id="2147490556" r:id="rId4"/>
    <p:sldLayoutId id="2147490557" r:id="rId5"/>
    <p:sldLayoutId id="2147490558" r:id="rId6"/>
    <p:sldLayoutId id="2147490559" r:id="rId7"/>
    <p:sldLayoutId id="2147490560" r:id="rId8"/>
    <p:sldLayoutId id="2147490561" r:id="rId9"/>
    <p:sldLayoutId id="2147490562" r:id="rId10"/>
    <p:sldLayoutId id="2147490563" r:id="rId11"/>
    <p:sldLayoutId id="2147490564" r:id="rId12"/>
    <p:sldLayoutId id="2147490565" r:id="rId13"/>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6082"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46083"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rgbClr val="3E3D2D"/>
                </a:solidFill>
                <a:latin typeface="Gill Sans MT" pitchFamily="34" charset="0"/>
                <a:ea typeface="+mn-ea"/>
                <a:cs typeface="Arial" charset="0"/>
              </a:defRPr>
            </a:lvl1pPr>
          </a:lstStyle>
          <a:p>
            <a:pPr>
              <a:defRPr/>
            </a:pPr>
            <a:fld id="{244A872B-6C75-7243-8951-DB1EB2E82DEC}" type="datetime1">
              <a:rPr lang="en-US" smtClean="0"/>
              <a:t>6/10/13</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3E3D2D"/>
                </a:solidFill>
                <a:latin typeface="Gill Sans MT" pitchFamily="34" charset="0"/>
                <a:ea typeface="+mn-ea"/>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smtClean="0">
                <a:solidFill>
                  <a:srgbClr val="3E3D2D"/>
                </a:solidFill>
                <a:latin typeface="Gill Sans MT" charset="0"/>
                <a:cs typeface="Arial" charset="0"/>
              </a:defRPr>
            </a:lvl1pPr>
          </a:lstStyle>
          <a:p>
            <a:pPr>
              <a:defRPr/>
            </a:pPr>
            <a:fld id="{D024E5F6-7120-BE44-924E-778344D57C2D}" type="slidenum">
              <a:rPr lang="en-US"/>
              <a:pPr>
                <a:defRPr/>
              </a:pPr>
              <a:t>‹#›</a:t>
            </a:fld>
            <a:endParaRPr lang="en-US"/>
          </a:p>
        </p:txBody>
      </p:sp>
      <p:sp>
        <p:nvSpPr>
          <p:cNvPr id="46087" name="Straight Connector 27"/>
          <p:cNvSpPr>
            <a:spLocks noChangeShapeType="1"/>
          </p:cNvSpPr>
          <p:nvPr/>
        </p:nvSpPr>
        <p:spPr bwMode="auto">
          <a:xfrm>
            <a:off x="457200" y="60579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6088" name="Straight Connector 28"/>
          <p:cNvSpPr>
            <a:spLocks noChangeShapeType="1"/>
          </p:cNvSpPr>
          <p:nvPr/>
        </p:nvSpPr>
        <p:spPr bwMode="auto">
          <a:xfrm>
            <a:off x="457200" y="11430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Isosceles Triangle 9"/>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pic>
        <p:nvPicPr>
          <p:cNvPr id="46090" name="Picture 1" descr="ccss_logo.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077200" y="6164263"/>
            <a:ext cx="609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66" r:id="rId1"/>
    <p:sldLayoutId id="2147490567" r:id="rId2"/>
    <p:sldLayoutId id="2147490568" r:id="rId3"/>
    <p:sldLayoutId id="2147490569" r:id="rId4"/>
    <p:sldLayoutId id="2147490570" r:id="rId5"/>
    <p:sldLayoutId id="2147490571" r:id="rId6"/>
    <p:sldLayoutId id="2147490572" r:id="rId7"/>
    <p:sldLayoutId id="2147490573" r:id="rId8"/>
    <p:sldLayoutId id="2147490574" r:id="rId9"/>
    <p:sldLayoutId id="2147490575" r:id="rId10"/>
    <p:sldLayoutId id="2147490576" r:id="rId11"/>
    <p:sldLayoutId id="2147490577" r:id="rId12"/>
    <p:sldLayoutId id="2147490578" r:id="rId13"/>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0418"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60419" name="Text Placeholder 12"/>
          <p:cNvSpPr>
            <a:spLocks noGrp="1"/>
          </p:cNvSpPr>
          <p:nvPr>
            <p:ph type="body" idx="1"/>
          </p:nvPr>
        </p:nvSpPr>
        <p:spPr bwMode="auto">
          <a:xfrm>
            <a:off x="457200" y="13716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0420" name="Straight Connector 2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0421" name="Straight Connector 28"/>
          <p:cNvSpPr>
            <a:spLocks noChangeShapeType="1"/>
          </p:cNvSpPr>
          <p:nvPr/>
        </p:nvSpPr>
        <p:spPr bwMode="auto">
          <a:xfrm>
            <a:off x="457200" y="1219200"/>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30" name="TextBox 10"/>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State Standards Overview 	August 2011|  </a:t>
            </a:r>
            <a:fld id="{829187BD-DE9B-504B-98E4-21029A0D171B}"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60423" name="Picture 11" descr="OSPI logo black PP footer transp.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p:cNvSpPr txBox="1">
            <a:spLocks noChangeArrowheads="1"/>
          </p:cNvSpPr>
          <p:nvPr userDrawn="1"/>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latin typeface="Gill Sans MT" charset="0"/>
                <a:cs typeface="Arial" charset="0"/>
              </a:rPr>
              <a:t>Common Core State Standards Overview 	August 2011|  </a:t>
            </a:r>
            <a:fld id="{6CFA80FB-3BB7-9D45-98FB-FBCBC5727F94}" type="slidenum">
              <a:rPr lang="en-US" sz="1600" b="1" smtClean="0">
                <a:latin typeface="Gill Sans MT" charset="0"/>
                <a:cs typeface="Arial" charset="0"/>
              </a:rPr>
              <a:pPr eaLnBrk="1" hangingPunct="1">
                <a:defRPr/>
              </a:pPr>
              <a:t>‹#›</a:t>
            </a:fld>
            <a:endParaRPr lang="en-US" sz="1600" b="1" smtClean="0">
              <a:latin typeface="Gill Sans MT" charset="0"/>
              <a:cs typeface="Arial" charset="0"/>
            </a:endParaRPr>
          </a:p>
        </p:txBody>
      </p:sp>
      <p:pic>
        <p:nvPicPr>
          <p:cNvPr id="60425" name="Picture 11" descr="OSPI logo black PP footer transp.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79" r:id="rId1"/>
    <p:sldLayoutId id="2147490516" r:id="rId2"/>
    <p:sldLayoutId id="2147490580" r:id="rId3"/>
    <p:sldLayoutId id="2147490517" r:id="rId4"/>
    <p:sldLayoutId id="2147490518" r:id="rId5"/>
    <p:sldLayoutId id="2147490519" r:id="rId6"/>
    <p:sldLayoutId id="2147490581" r:id="rId7"/>
    <p:sldLayoutId id="2147490582" r:id="rId8"/>
    <p:sldLayoutId id="2147490583" r:id="rId9"/>
    <p:sldLayoutId id="2147490520" r:id="rId10"/>
    <p:sldLayoutId id="2147490584" r:id="rId11"/>
    <p:sldLayoutId id="2147490585" r:id="rId12"/>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pitchFamily="34" charset="-128"/>
          <a:cs typeface="ＭＳ Ｐゴシック"/>
        </a:defRPr>
      </a:lvl1pPr>
      <a:lvl2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2pPr>
      <a:lvl3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3pPr>
      <a:lvl4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4pPr>
      <a:lvl5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pitchFamily="34" charset="-128"/>
          <a:cs typeface="ＭＳ Ｐゴシック"/>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pitchFamily="-108" charset="-128"/>
          <a:cs typeface="ＭＳ Ｐゴシック"/>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pitchFamily="-108" charset="-128"/>
          <a:cs typeface="ＭＳ Ｐゴシック"/>
        </a:defRPr>
      </a:lvl3pPr>
      <a:lvl4pPr marL="1096963" indent="-228600" algn="l" rtl="0" eaLnBrk="0" fontAlgn="base" hangingPunct="0">
        <a:spcBef>
          <a:spcPts val="400"/>
        </a:spcBef>
        <a:spcAft>
          <a:spcPct val="0"/>
        </a:spcAft>
        <a:buClr>
          <a:srgbClr val="8BA2B4"/>
        </a:buClr>
        <a:buSzPct val="70000"/>
        <a:buFont typeface="Wingdings" charset="0"/>
        <a:buChar char=""/>
        <a:defRPr kern="1200">
          <a:solidFill>
            <a:schemeClr val="tx1"/>
          </a:solidFill>
          <a:latin typeface="+mn-lt"/>
          <a:ea typeface="ＭＳ Ｐゴシック" pitchFamily="-108" charset="-128"/>
          <a:cs typeface="ＭＳ Ｐゴシック"/>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pitchFamily="-108" charset="-128"/>
          <a:cs typeface="ＭＳ Ｐゴシック"/>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8610"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68611" name="Text Placeholder 12"/>
          <p:cNvSpPr>
            <a:spLocks noGrp="1"/>
          </p:cNvSpPr>
          <p:nvPr>
            <p:ph type="body" idx="1"/>
          </p:nvPr>
        </p:nvSpPr>
        <p:spPr bwMode="auto">
          <a:xfrm>
            <a:off x="457200" y="13716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8612" name="Straight Connector 27"/>
          <p:cNvSpPr>
            <a:spLocks noChangeShapeType="1"/>
          </p:cNvSpPr>
          <p:nvPr/>
        </p:nvSpPr>
        <p:spPr bwMode="auto">
          <a:xfrm>
            <a:off x="457200" y="6353175"/>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8613" name="Straight Connector 28"/>
          <p:cNvSpPr>
            <a:spLocks noChangeShapeType="1"/>
          </p:cNvSpPr>
          <p:nvPr/>
        </p:nvSpPr>
        <p:spPr bwMode="auto">
          <a:xfrm>
            <a:off x="457200" y="1219200"/>
            <a:ext cx="8229600" cy="0"/>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30" name="TextBox 10"/>
          <p:cNvSpPr txBox="1">
            <a:spLocks noChangeArrowheads="1"/>
          </p:cNvSpPr>
          <p:nvPr/>
        </p:nvSpPr>
        <p:spPr bwMode="auto">
          <a:xfrm>
            <a:off x="533400" y="6400800"/>
            <a:ext cx="8458200" cy="338138"/>
          </a:xfrm>
          <a:prstGeom prst="rect">
            <a:avLst/>
          </a:prstGeom>
          <a:noFill/>
          <a:ln>
            <a:noFill/>
          </a:ln>
          <a:extLst/>
        </p:spPr>
        <p:txBody>
          <a:bodyPr>
            <a:spAutoFit/>
          </a:bodyPr>
          <a:lstStyle>
            <a:lvl1pPr eaLnBrk="0" hangingPunct="0">
              <a:tabLst>
                <a:tab pos="8120063" algn="r"/>
              </a:tabLst>
              <a:defRPr sz="2400">
                <a:solidFill>
                  <a:schemeClr val="tx1"/>
                </a:solidFill>
                <a:latin typeface="Arial" charset="0"/>
                <a:ea typeface="ＭＳ Ｐゴシック" charset="0"/>
                <a:cs typeface="ＭＳ Ｐゴシック" charset="0"/>
              </a:defRPr>
            </a:lvl1pPr>
            <a:lvl2pPr marL="37931725" indent="-37474525" eaLnBrk="0" hangingPunct="0">
              <a:tabLst>
                <a:tab pos="8120063" algn="r"/>
              </a:tabLst>
              <a:defRPr sz="2400">
                <a:solidFill>
                  <a:schemeClr val="tx1"/>
                </a:solidFill>
                <a:latin typeface="Arial" charset="0"/>
                <a:ea typeface="ＭＳ Ｐゴシック" charset="0"/>
              </a:defRPr>
            </a:lvl2pPr>
            <a:lvl3pPr eaLnBrk="0" hangingPunct="0">
              <a:tabLst>
                <a:tab pos="8120063" algn="r"/>
              </a:tabLst>
              <a:defRPr sz="2400">
                <a:solidFill>
                  <a:schemeClr val="tx1"/>
                </a:solidFill>
                <a:latin typeface="Arial" charset="0"/>
                <a:ea typeface="ＭＳ Ｐゴシック" charset="0"/>
              </a:defRPr>
            </a:lvl3pPr>
            <a:lvl4pPr eaLnBrk="0" hangingPunct="0">
              <a:tabLst>
                <a:tab pos="8120063" algn="r"/>
              </a:tabLst>
              <a:defRPr sz="2400">
                <a:solidFill>
                  <a:schemeClr val="tx1"/>
                </a:solidFill>
                <a:latin typeface="Arial" charset="0"/>
                <a:ea typeface="ＭＳ Ｐゴシック" charset="0"/>
              </a:defRPr>
            </a:lvl4pPr>
            <a:lvl5pPr eaLnBrk="0" hangingPunct="0">
              <a:tabLst>
                <a:tab pos="8120063" algn="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8120063" algn="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8120063" algn="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8120063" algn="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8120063" algn="r"/>
              </a:tabLst>
              <a:defRPr sz="2400">
                <a:solidFill>
                  <a:schemeClr val="tx1"/>
                </a:solidFill>
                <a:latin typeface="Arial" charset="0"/>
                <a:ea typeface="ＭＳ Ｐゴシック" charset="0"/>
              </a:defRPr>
            </a:lvl9pPr>
          </a:lstStyle>
          <a:p>
            <a:pPr eaLnBrk="1" hangingPunct="1">
              <a:defRPr/>
            </a:pPr>
            <a:r>
              <a:rPr lang="en-US" sz="1600" smtClean="0">
                <a:solidFill>
                  <a:srgbClr val="000000"/>
                </a:solidFill>
                <a:latin typeface="Gill Sans MT" charset="0"/>
                <a:cs typeface="Arial" charset="0"/>
              </a:rPr>
              <a:t>Common Core State Standards Overview 	August 2011|  </a:t>
            </a:r>
            <a:fld id="{4FF70BAC-AC28-FA4A-AFF6-2EF1615B943C}" type="slidenum">
              <a:rPr lang="en-US" sz="1600" b="1" smtClean="0">
                <a:solidFill>
                  <a:srgbClr val="000000"/>
                </a:solidFill>
                <a:latin typeface="Gill Sans MT" charset="0"/>
                <a:cs typeface="Arial" charset="0"/>
              </a:rPr>
              <a:pPr eaLnBrk="1" hangingPunct="1">
                <a:defRPr/>
              </a:pPr>
              <a:t>‹#›</a:t>
            </a:fld>
            <a:endParaRPr lang="en-US" sz="1600" b="1" smtClean="0">
              <a:solidFill>
                <a:srgbClr val="000000"/>
              </a:solidFill>
              <a:latin typeface="Gill Sans MT" charset="0"/>
              <a:cs typeface="Arial" charset="0"/>
            </a:endParaRPr>
          </a:p>
        </p:txBody>
      </p:sp>
      <p:pic>
        <p:nvPicPr>
          <p:cNvPr id="68615" name="Picture 11" descr="OSPI logo black PP footer transp.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9050" y="63055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86" r:id="rId1"/>
    <p:sldLayoutId id="2147490521" r:id="rId2"/>
    <p:sldLayoutId id="2147490587" r:id="rId3"/>
    <p:sldLayoutId id="2147490522" r:id="rId4"/>
    <p:sldLayoutId id="2147490523" r:id="rId5"/>
    <p:sldLayoutId id="2147490524" r:id="rId6"/>
    <p:sldLayoutId id="2147490588" r:id="rId7"/>
    <p:sldLayoutId id="2147490589" r:id="rId8"/>
    <p:sldLayoutId id="2147490590" r:id="rId9"/>
    <p:sldLayoutId id="2147490525" r:id="rId10"/>
    <p:sldLayoutId id="2147490591" r:id="rId11"/>
    <p:sldLayoutId id="2147490592" r:id="rId12"/>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pitchFamily="34" charset="-128"/>
          <a:cs typeface="ＭＳ Ｐゴシック"/>
        </a:defRPr>
      </a:lvl1pPr>
      <a:lvl2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2pPr>
      <a:lvl3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3pPr>
      <a:lvl4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4pPr>
      <a:lvl5pPr algn="l" rtl="0" eaLnBrk="0" fontAlgn="base" hangingPunct="0">
        <a:spcBef>
          <a:spcPct val="0"/>
        </a:spcBef>
        <a:spcAft>
          <a:spcPct val="0"/>
        </a:spcAft>
        <a:defRPr sz="3200">
          <a:solidFill>
            <a:schemeClr val="tx2"/>
          </a:solidFill>
          <a:latin typeface="Bookman Old Style" pitchFamily="18" charset="0"/>
          <a:ea typeface="ＭＳ Ｐゴシック" pitchFamily="34" charset="-128"/>
          <a:cs typeface="ＭＳ Ｐゴシック"/>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pitchFamily="34" charset="-128"/>
          <a:cs typeface="ＭＳ Ｐゴシック"/>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pitchFamily="-108" charset="-128"/>
          <a:cs typeface="ＭＳ Ｐゴシック"/>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pitchFamily="-108" charset="-128"/>
          <a:cs typeface="ＭＳ Ｐゴシック"/>
        </a:defRPr>
      </a:lvl3pPr>
      <a:lvl4pPr marL="1096963" indent="-228600" algn="l" rtl="0" eaLnBrk="0" fontAlgn="base" hangingPunct="0">
        <a:spcBef>
          <a:spcPts val="400"/>
        </a:spcBef>
        <a:spcAft>
          <a:spcPct val="0"/>
        </a:spcAft>
        <a:buClr>
          <a:srgbClr val="8BA2B4"/>
        </a:buClr>
        <a:buSzPct val="70000"/>
        <a:buFont typeface="Wingdings" charset="0"/>
        <a:buChar char=""/>
        <a:defRPr kern="1200">
          <a:solidFill>
            <a:schemeClr val="tx1"/>
          </a:solidFill>
          <a:latin typeface="+mn-lt"/>
          <a:ea typeface="ＭＳ Ｐゴシック" pitchFamily="-108" charset="-128"/>
          <a:cs typeface="ＭＳ Ｐゴシック"/>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pitchFamily="-108" charset="-128"/>
          <a:cs typeface="ＭＳ Ｐゴシック"/>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6802"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76803"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rgbClr val="3E3D2D"/>
                </a:solidFill>
                <a:latin typeface="Gill Sans MT" pitchFamily="34" charset="0"/>
                <a:ea typeface="+mn-ea"/>
                <a:cs typeface="Arial" charset="0"/>
              </a:defRPr>
            </a:lvl1pPr>
          </a:lstStyle>
          <a:p>
            <a:pPr>
              <a:defRPr/>
            </a:pPr>
            <a:fld id="{8D305C03-F9E9-7D43-9F28-8D93E2C575A4}" type="datetime1">
              <a:rPr lang="en-US" smtClean="0"/>
              <a:t>6/10/13</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3E3D2D"/>
                </a:solidFill>
                <a:latin typeface="Gill Sans MT" pitchFamily="34" charset="0"/>
                <a:ea typeface="+mn-ea"/>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smtClean="0">
                <a:solidFill>
                  <a:srgbClr val="3E3D2D"/>
                </a:solidFill>
                <a:latin typeface="Gill Sans MT" charset="0"/>
                <a:cs typeface="Arial" charset="0"/>
              </a:defRPr>
            </a:lvl1pPr>
          </a:lstStyle>
          <a:p>
            <a:pPr>
              <a:defRPr/>
            </a:pPr>
            <a:fld id="{62C81F70-DC53-7741-95B6-6CC0EA4E681F}" type="slidenum">
              <a:rPr lang="en-US"/>
              <a:pPr>
                <a:defRPr/>
              </a:pPr>
              <a:t>‹#›</a:t>
            </a:fld>
            <a:endParaRPr lang="en-US"/>
          </a:p>
        </p:txBody>
      </p:sp>
      <p:sp>
        <p:nvSpPr>
          <p:cNvPr id="76807" name="Straight Connector 27"/>
          <p:cNvSpPr>
            <a:spLocks noChangeShapeType="1"/>
          </p:cNvSpPr>
          <p:nvPr/>
        </p:nvSpPr>
        <p:spPr bwMode="auto">
          <a:xfrm>
            <a:off x="457200" y="60579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6808" name="Straight Connector 28"/>
          <p:cNvSpPr>
            <a:spLocks noChangeShapeType="1"/>
          </p:cNvSpPr>
          <p:nvPr/>
        </p:nvSpPr>
        <p:spPr bwMode="auto">
          <a:xfrm>
            <a:off x="457200" y="11430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Isosceles Triangle 9"/>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pic>
        <p:nvPicPr>
          <p:cNvPr id="76810" name="Picture 1" descr="ccss_logo.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077200" y="6164263"/>
            <a:ext cx="609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593" r:id="rId1"/>
    <p:sldLayoutId id="2147490594" r:id="rId2"/>
    <p:sldLayoutId id="2147490595" r:id="rId3"/>
    <p:sldLayoutId id="2147490596" r:id="rId4"/>
    <p:sldLayoutId id="2147490597" r:id="rId5"/>
    <p:sldLayoutId id="2147490598" r:id="rId6"/>
    <p:sldLayoutId id="2147490599" r:id="rId7"/>
    <p:sldLayoutId id="2147490600" r:id="rId8"/>
    <p:sldLayoutId id="2147490601" r:id="rId9"/>
    <p:sldLayoutId id="2147490602" r:id="rId10"/>
    <p:sldLayoutId id="2147490603" r:id="rId11"/>
    <p:sldLayoutId id="2147490604" r:id="rId12"/>
    <p:sldLayoutId id="2147490605" r:id="rId13"/>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1138"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91139"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rgbClr val="3E3D2D"/>
                </a:solidFill>
                <a:latin typeface="Gill Sans MT" pitchFamily="34" charset="0"/>
                <a:ea typeface="+mn-ea"/>
                <a:cs typeface="Arial" charset="0"/>
              </a:defRPr>
            </a:lvl1pPr>
          </a:lstStyle>
          <a:p>
            <a:pPr>
              <a:defRPr/>
            </a:pPr>
            <a:fld id="{5E2B59E5-2902-6A43-B08B-5F34DCA0497E}" type="datetime1">
              <a:rPr lang="en-US" smtClean="0"/>
              <a:t>6/10/13</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3E3D2D"/>
                </a:solidFill>
                <a:latin typeface="Gill Sans MT" pitchFamily="34" charset="0"/>
                <a:ea typeface="+mn-ea"/>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smtClean="0">
                <a:solidFill>
                  <a:srgbClr val="3E3D2D"/>
                </a:solidFill>
                <a:latin typeface="Gill Sans MT" charset="0"/>
                <a:cs typeface="Arial" charset="0"/>
              </a:defRPr>
            </a:lvl1pPr>
          </a:lstStyle>
          <a:p>
            <a:pPr>
              <a:defRPr/>
            </a:pPr>
            <a:fld id="{F3511065-1A5A-8A49-82A3-BE13504D7DFB}" type="slidenum">
              <a:rPr lang="en-US"/>
              <a:pPr>
                <a:defRPr/>
              </a:pPr>
              <a:t>‹#›</a:t>
            </a:fld>
            <a:endParaRPr lang="en-US"/>
          </a:p>
        </p:txBody>
      </p:sp>
      <p:sp>
        <p:nvSpPr>
          <p:cNvPr id="91143" name="Straight Connector 27"/>
          <p:cNvSpPr>
            <a:spLocks noChangeShapeType="1"/>
          </p:cNvSpPr>
          <p:nvPr/>
        </p:nvSpPr>
        <p:spPr bwMode="auto">
          <a:xfrm>
            <a:off x="457200" y="60579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91144" name="Straight Connector 28"/>
          <p:cNvSpPr>
            <a:spLocks noChangeShapeType="1"/>
          </p:cNvSpPr>
          <p:nvPr/>
        </p:nvSpPr>
        <p:spPr bwMode="auto">
          <a:xfrm>
            <a:off x="457200" y="1143000"/>
            <a:ext cx="8229600" cy="0"/>
          </a:xfrm>
          <a:prstGeom prst="line">
            <a:avLst/>
          </a:prstGeom>
          <a:noFill/>
          <a:ln w="9525">
            <a:solidFill>
              <a:srgbClr val="99CC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Isosceles Triangle 9"/>
          <p:cNvSpPr>
            <a:spLocks noChangeAspect="1"/>
          </p:cNvSpPr>
          <p:nvPr/>
        </p:nvSpPr>
        <p:spPr>
          <a:xfrm rot="5400000">
            <a:off x="419100" y="6323013"/>
            <a:ext cx="190500" cy="120650"/>
          </a:xfrm>
          <a:prstGeom prst="triangle">
            <a:avLst>
              <a:gd name="adj" fmla="val 50000"/>
            </a:avLst>
          </a:prstGeom>
          <a:solidFill>
            <a:schemeClr val="bg1">
              <a:lumMod val="65000"/>
            </a:schemeClr>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pic>
        <p:nvPicPr>
          <p:cNvPr id="91146" name="Picture 1" descr="ccss_logo.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8077200" y="6164263"/>
            <a:ext cx="609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606" r:id="rId1"/>
    <p:sldLayoutId id="2147490607" r:id="rId2"/>
    <p:sldLayoutId id="2147490608" r:id="rId3"/>
    <p:sldLayoutId id="2147490609" r:id="rId4"/>
    <p:sldLayoutId id="2147490610" r:id="rId5"/>
    <p:sldLayoutId id="2147490611" r:id="rId6"/>
    <p:sldLayoutId id="2147490612" r:id="rId7"/>
    <p:sldLayoutId id="2147490613" r:id="rId8"/>
    <p:sldLayoutId id="2147490614" r:id="rId9"/>
    <p:sldLayoutId id="2147490615" r:id="rId10"/>
    <p:sldLayoutId id="2147490616" r:id="rId11"/>
    <p:sldLayoutId id="2147490617" r:id="rId12"/>
  </p:sldLayoutIdLst>
  <p:hf sldNum="0" hdr="0" ftr="0" dt="0"/>
  <p:txStyles>
    <p:titleStyle>
      <a:lvl1pPr algn="l" rtl="0" eaLnBrk="0" fontAlgn="base" hangingPunct="0">
        <a:spcBef>
          <a:spcPct val="0"/>
        </a:spcBef>
        <a:spcAft>
          <a:spcPct val="0"/>
        </a:spcAft>
        <a:defRPr sz="32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Bookman Old Style" pitchFamily="18" charset="0"/>
          <a:ea typeface="ＭＳ Ｐゴシック" charset="0"/>
          <a:cs typeface="ＭＳ Ｐゴシック" charset="0"/>
        </a:defRPr>
      </a:lvl5pPr>
      <a:lvl6pPr marL="457200" algn="l" rtl="0" eaLnBrk="1" fontAlgn="base" hangingPunct="1">
        <a:spcBef>
          <a:spcPct val="0"/>
        </a:spcBef>
        <a:spcAft>
          <a:spcPct val="0"/>
        </a:spcAft>
        <a:defRPr sz="3200">
          <a:solidFill>
            <a:schemeClr val="tx2"/>
          </a:solidFill>
          <a:latin typeface="Bookman Old Style" pitchFamily="18" charset="0"/>
        </a:defRPr>
      </a:lvl6pPr>
      <a:lvl7pPr marL="914400" algn="l" rtl="0" eaLnBrk="1" fontAlgn="base" hangingPunct="1">
        <a:spcBef>
          <a:spcPct val="0"/>
        </a:spcBef>
        <a:spcAft>
          <a:spcPct val="0"/>
        </a:spcAft>
        <a:defRPr sz="3200">
          <a:solidFill>
            <a:schemeClr val="tx2"/>
          </a:solidFill>
          <a:latin typeface="Bookman Old Style" pitchFamily="18" charset="0"/>
        </a:defRPr>
      </a:lvl7pPr>
      <a:lvl8pPr marL="1371600" algn="l" rtl="0" eaLnBrk="1" fontAlgn="base" hangingPunct="1">
        <a:spcBef>
          <a:spcPct val="0"/>
        </a:spcBef>
        <a:spcAft>
          <a:spcPct val="0"/>
        </a:spcAft>
        <a:defRPr sz="3200">
          <a:solidFill>
            <a:schemeClr val="tx2"/>
          </a:solidFill>
          <a:latin typeface="Bookman Old Style" pitchFamily="18" charset="0"/>
        </a:defRPr>
      </a:lvl8pPr>
      <a:lvl9pPr marL="1828800" algn="l" rtl="0" eaLnBrk="1" fontAlgn="base" hangingPunct="1">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7.xml"/><Relationship Id="rId3"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16.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hyperlink" Target="http://en.wikipedia.org/wiki/File:Mockingbirdfirst.JPG" TargetMode="External"/><Relationship Id="rId6" Type="http://schemas.openxmlformats.org/officeDocument/2006/relationships/image" Target="../media/image14.jpeg"/><Relationship Id="rId1" Type="http://schemas.openxmlformats.org/officeDocument/2006/relationships/slideLayout" Target="../slideLayouts/slideLayout114.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Layout" Target="../slideLayouts/slideLayout114.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hyperlink" Target="http://www.lexile.com/findabook/" TargetMode="External"/><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14.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7.png"/><Relationship Id="rId1" Type="http://schemas.openxmlformats.org/officeDocument/2006/relationships/slideLayout" Target="../slideLayouts/slideLayout114.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4.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hyperlink" Target="http://en.wikipedia.org/wiki/File:Mockingbirdfirst.JPG" TargetMode="External"/><Relationship Id="rId5" Type="http://schemas.openxmlformats.org/officeDocument/2006/relationships/image" Target="../media/image14.jpeg"/><Relationship Id="rId6" Type="http://schemas.openxmlformats.org/officeDocument/2006/relationships/image" Target="../media/image13.png"/><Relationship Id="rId7" Type="http://schemas.openxmlformats.org/officeDocument/2006/relationships/image" Target="../media/image18.png"/><Relationship Id="rId1" Type="http://schemas.openxmlformats.org/officeDocument/2006/relationships/slideLayout" Target="../slideLayouts/slideLayout114.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9.png"/><Relationship Id="rId5" Type="http://schemas.openxmlformats.org/officeDocument/2006/relationships/hyperlink" Target="http://www.lexile.com/analyzer/" TargetMode="External"/><Relationship Id="rId6" Type="http://schemas.openxmlformats.org/officeDocument/2006/relationships/hyperlink" Target="http://www.lexile.com/account/register/" TargetMode="External"/><Relationship Id="rId7" Type="http://schemas.openxmlformats.org/officeDocument/2006/relationships/hyperlink" Target="http://www.lexile.com/account/profile/access/" TargetMode="External"/><Relationship Id="rId1" Type="http://schemas.openxmlformats.org/officeDocument/2006/relationships/slideLayout" Target="../slideLayouts/slideLayout114.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16.xml"/><Relationship Id="rId3"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114.xml"/><Relationship Id="rId2" Type="http://schemas.openxmlformats.org/officeDocument/2006/relationships/notesSlide" Target="../notesSlides/notesSlide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114.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hyperlink" Target="http://en.wikipedia.org/wiki/File:Mockingbirdfirst.JPG" TargetMode="External"/><Relationship Id="rId5" Type="http://schemas.openxmlformats.org/officeDocument/2006/relationships/image" Target="../media/image14.jpeg"/><Relationship Id="rId6" Type="http://schemas.openxmlformats.org/officeDocument/2006/relationships/image" Target="../media/image18.png"/><Relationship Id="rId7" Type="http://schemas.openxmlformats.org/officeDocument/2006/relationships/image" Target="../media/image23.png"/><Relationship Id="rId1" Type="http://schemas.openxmlformats.org/officeDocument/2006/relationships/slideLayout" Target="../slideLayouts/slideLayout114.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114.xml"/><Relationship Id="rId2" Type="http://schemas.openxmlformats.org/officeDocument/2006/relationships/notesSlide" Target="../notesSlides/notesSlide2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0.png"/><Relationship Id="rId5" Type="http://schemas.openxmlformats.org/officeDocument/2006/relationships/hyperlink" Target="http://en.wikipedia.org/wiki/File:Mockingbirdfirst.JPG" TargetMode="External"/><Relationship Id="rId6" Type="http://schemas.openxmlformats.org/officeDocument/2006/relationships/image" Target="../media/image14.jpeg"/><Relationship Id="rId1" Type="http://schemas.openxmlformats.org/officeDocument/2006/relationships/slideLayout" Target="../slideLayouts/slideLayout114.xml"/><Relationship Id="rId2" Type="http://schemas.openxmlformats.org/officeDocument/2006/relationships/notesSlide" Target="../notesSlides/notesSlide23.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114.xml"/><Relationship Id="rId2" Type="http://schemas.openxmlformats.org/officeDocument/2006/relationships/notesSlide" Target="../notesSlides/notesSlide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7.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114.xml"/><Relationship Id="rId2" Type="http://schemas.openxmlformats.org/officeDocument/2006/relationships/notesSlide" Target="../notesSlides/notesSlide28.xml"/></Relationships>
</file>

<file path=ppt/slides/_rels/slide39.xml.rels><?xml version="1.0" encoding="UTF-8" standalone="yes"?>
<Relationships xmlns="http://schemas.openxmlformats.org/package/2006/relationships"><Relationship Id="rId3" Type="http://schemas.openxmlformats.org/officeDocument/2006/relationships/hyperlink" Target="http://www.corestandards.org" TargetMode="External"/><Relationship Id="rId4" Type="http://schemas.openxmlformats.org/officeDocument/2006/relationships/hyperlink" Target="http://www.lexile.com" TargetMode="External"/><Relationship Id="rId5" Type="http://schemas.openxmlformats.org/officeDocument/2006/relationships/hyperlink" Target="http://www.k12.wa.us/CoreStandards/" TargetMode="External"/><Relationship Id="rId6" Type="http://schemas.openxmlformats.org/officeDocument/2006/relationships/hyperlink" Target="http://www.smarterbalanced.org/" TargetMode="External"/><Relationship Id="rId1" Type="http://schemas.openxmlformats.org/officeDocument/2006/relationships/slideLayout" Target="../slideLayouts/slideLayout114.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8.xml"/><Relationship Id="rId2" Type="http://schemas.openxmlformats.org/officeDocument/2006/relationships/notesSlide" Target="../notesSlides/notesSlide30.xml"/><Relationship Id="rId3" Type="http://schemas.openxmlformats.org/officeDocument/2006/relationships/image" Target="../media/image3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hyperlink" Target="http://www.smarterbalanced.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7391400" cy="1143000"/>
          </a:xfrm>
        </p:spPr>
        <p:txBody>
          <a:bodyPr rtlCol="0">
            <a:normAutofit/>
          </a:bodyPr>
          <a:lstStyle/>
          <a:p>
            <a:pPr fontAlgn="auto">
              <a:spcAft>
                <a:spcPts val="0"/>
              </a:spcAft>
              <a:defRPr/>
            </a:pPr>
            <a:r>
              <a:rPr lang="en-US" dirty="0">
                <a:solidFill>
                  <a:srgbClr val="000080"/>
                </a:solidFill>
              </a:rPr>
              <a:t>The </a:t>
            </a:r>
            <a:r>
              <a:rPr lang="en-US" dirty="0" smtClean="0">
                <a:solidFill>
                  <a:srgbClr val="000080"/>
                </a:solidFill>
              </a:rPr>
              <a:t>3 </a:t>
            </a:r>
            <a:r>
              <a:rPr lang="en-US" dirty="0">
                <a:solidFill>
                  <a:srgbClr val="000080"/>
                </a:solidFill>
              </a:rPr>
              <a:t>Shifts</a:t>
            </a:r>
            <a:endParaRPr lang="en-US" dirty="0" smtClean="0">
              <a:solidFill>
                <a:srgbClr val="000080"/>
              </a:solidFill>
              <a:ea typeface="+mj-ea"/>
              <a:cs typeface="+mj-cs"/>
            </a:endParaRPr>
          </a:p>
        </p:txBody>
      </p:sp>
      <p:sp>
        <p:nvSpPr>
          <p:cNvPr id="5" name="Content Placeholder 6"/>
          <p:cNvSpPr>
            <a:spLocks noGrp="1"/>
          </p:cNvSpPr>
          <p:nvPr>
            <p:ph sz="quarter" idx="1"/>
          </p:nvPr>
        </p:nvSpPr>
        <p:spPr>
          <a:xfrm>
            <a:off x="457200" y="1219200"/>
            <a:ext cx="4041648" cy="4937760"/>
          </a:xfrm>
        </p:spPr>
        <p:txBody>
          <a:bodyPr>
            <a:normAutofit/>
          </a:bodyPr>
          <a:lstStyle/>
          <a:p>
            <a:pPr>
              <a:buClr>
                <a:schemeClr val="accent2"/>
              </a:buClr>
            </a:pPr>
            <a:r>
              <a:rPr lang="en-US" b="1" dirty="0" smtClean="0">
                <a:solidFill>
                  <a:srgbClr val="1F497D"/>
                </a:solidFill>
              </a:rPr>
              <a:t>Building content knowledge </a:t>
            </a:r>
            <a:r>
              <a:rPr lang="en-US" dirty="0" smtClean="0">
                <a:solidFill>
                  <a:srgbClr val="4F81BD"/>
                </a:solidFill>
              </a:rPr>
              <a:t>through </a:t>
            </a:r>
            <a:r>
              <a:rPr lang="en-US" b="1" dirty="0" smtClean="0">
                <a:solidFill>
                  <a:srgbClr val="1F497D"/>
                </a:solidFill>
              </a:rPr>
              <a:t>content-rich nonfiction</a:t>
            </a:r>
          </a:p>
          <a:p>
            <a:pPr>
              <a:buClr>
                <a:schemeClr val="accent2"/>
              </a:buClr>
            </a:pPr>
            <a:r>
              <a:rPr lang="en-US" dirty="0" smtClean="0">
                <a:solidFill>
                  <a:srgbClr val="4F81BD"/>
                </a:solidFill>
              </a:rPr>
              <a:t>Reading, writing, and speaking </a:t>
            </a:r>
            <a:r>
              <a:rPr lang="en-US" b="1" dirty="0" smtClean="0">
                <a:solidFill>
                  <a:srgbClr val="1F497D"/>
                </a:solidFill>
              </a:rPr>
              <a:t>grounded in evidence from text </a:t>
            </a:r>
            <a:r>
              <a:rPr lang="en-US" dirty="0" smtClean="0">
                <a:solidFill>
                  <a:srgbClr val="4F81BD"/>
                </a:solidFill>
              </a:rPr>
              <a:t>both literary and informational.</a:t>
            </a:r>
          </a:p>
          <a:p>
            <a:pPr>
              <a:buClr>
                <a:schemeClr val="accent2"/>
              </a:buClr>
            </a:pPr>
            <a:r>
              <a:rPr lang="en-US" b="1" dirty="0" smtClean="0">
                <a:solidFill>
                  <a:srgbClr val="1F497D"/>
                </a:solidFill>
              </a:rPr>
              <a:t>Regular practice </a:t>
            </a:r>
            <a:r>
              <a:rPr lang="en-US" dirty="0" smtClean="0">
                <a:solidFill>
                  <a:srgbClr val="4F81BD"/>
                </a:solidFill>
              </a:rPr>
              <a:t>with </a:t>
            </a:r>
            <a:r>
              <a:rPr lang="en-US" b="1" dirty="0" smtClean="0">
                <a:solidFill>
                  <a:srgbClr val="1F497D"/>
                </a:solidFill>
              </a:rPr>
              <a:t>complex text </a:t>
            </a:r>
            <a:r>
              <a:rPr lang="en-US" dirty="0" smtClean="0">
                <a:solidFill>
                  <a:srgbClr val="4F81BD"/>
                </a:solidFill>
              </a:rPr>
              <a:t>and its </a:t>
            </a:r>
            <a:r>
              <a:rPr lang="en-US" b="1" dirty="0" smtClean="0">
                <a:solidFill>
                  <a:srgbClr val="1F497D"/>
                </a:solidFill>
              </a:rPr>
              <a:t>academic language</a:t>
            </a:r>
            <a:endParaRPr lang="en-US" b="1" dirty="0">
              <a:solidFill>
                <a:srgbClr val="1F497D"/>
              </a:solidFill>
            </a:endParaRPr>
          </a:p>
        </p:txBody>
      </p:sp>
      <p:pic>
        <p:nvPicPr>
          <p:cNvPr id="6" name="Content Placeholder 9" descr="ccssela cover.tiff"/>
          <p:cNvPicPr>
            <a:picLocks noChangeAspect="1"/>
          </p:cNvPicPr>
          <p:nvPr/>
        </p:nvPicPr>
        <p:blipFill>
          <a:blip r:embed="rId2"/>
          <a:srcRect t="3042" b="-2305"/>
          <a:stretch>
            <a:fillRect/>
          </a:stretch>
        </p:blipFill>
        <p:spPr>
          <a:xfrm>
            <a:off x="4724400" y="1828800"/>
            <a:ext cx="4041775" cy="3124200"/>
          </a:xfrm>
          <a:prstGeom prst="rect">
            <a:avLst/>
          </a:prstGeom>
          <a:ln w="19050">
            <a:solidFill>
              <a:schemeClr val="accent2"/>
            </a:solidFill>
          </a:ln>
        </p:spPr>
      </p:pic>
    </p:spTree>
    <p:extLst>
      <p:ext uri="{BB962C8B-B14F-4D97-AF65-F5344CB8AC3E}">
        <p14:creationId xmlns:p14="http://schemas.microsoft.com/office/powerpoint/2010/main" val="18231388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1000"/>
                                        <p:tgtEl>
                                          <p:spTgt spid="5">
                                            <p:txEl>
                                              <p:pRg st="1" end="1"/>
                                            </p:txEl>
                                          </p:spTgt>
                                        </p:tgtEl>
                                      </p:cBhvr>
                                    </p:animEffect>
                                    <p:anim calcmode="lin" valueType="num">
                                      <p:cBhvr>
                                        <p:cTn id="16"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1000"/>
                                        <p:tgtEl>
                                          <p:spTgt spid="5">
                                            <p:txEl>
                                              <p:pRg st="2" end="2"/>
                                            </p:txEl>
                                          </p:spTgt>
                                        </p:tgtEl>
                                      </p:cBhvr>
                                    </p:animEffect>
                                    <p:anim calcmode="lin" valueType="num">
                                      <p:cBhvr>
                                        <p:cTn id="24"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itle 1"/>
          <p:cNvSpPr>
            <a:spLocks noGrp="1"/>
          </p:cNvSpPr>
          <p:nvPr>
            <p:ph type="title"/>
          </p:nvPr>
        </p:nvSpPr>
        <p:spPr/>
        <p:txBody>
          <a:bodyPr/>
          <a:lstStyle/>
          <a:p>
            <a:r>
              <a:rPr lang="en-US" dirty="0" smtClean="0">
                <a:latin typeface="Bookman Old Style" charset="0"/>
              </a:rPr>
              <a:t>Why Text Complexity Matters</a:t>
            </a:r>
            <a:endParaRPr lang="en-US" dirty="0">
              <a:latin typeface="Bookman Old Style" charset="0"/>
            </a:endParaRPr>
          </a:p>
        </p:txBody>
      </p:sp>
      <p:sp>
        <p:nvSpPr>
          <p:cNvPr id="188418" name="Content Placeholder 2"/>
          <p:cNvSpPr>
            <a:spLocks noGrp="1"/>
          </p:cNvSpPr>
          <p:nvPr>
            <p:ph idx="1"/>
          </p:nvPr>
        </p:nvSpPr>
        <p:spPr>
          <a:xfrm>
            <a:off x="457200" y="1219200"/>
            <a:ext cx="8229600" cy="4937125"/>
          </a:xfrm>
        </p:spPr>
        <p:txBody>
          <a:bodyPr/>
          <a:lstStyle/>
          <a:p>
            <a:r>
              <a:rPr lang="en-US">
                <a:latin typeface="Gill Sans MT" charset="0"/>
              </a:rPr>
              <a:t>Read Appendix A, pages 2, 3 and top half of 4</a:t>
            </a:r>
          </a:p>
          <a:p>
            <a:r>
              <a:rPr lang="en-US">
                <a:latin typeface="Gill Sans MT" charset="0"/>
              </a:rPr>
              <a:t>Identify a passage that you feel has implications for your work</a:t>
            </a:r>
          </a:p>
          <a:p>
            <a:r>
              <a:rPr lang="en-US">
                <a:latin typeface="Gill Sans MT" charset="0"/>
              </a:rPr>
              <a:t>Identify a back up passage</a:t>
            </a:r>
          </a:p>
          <a:p>
            <a:endParaRPr lang="en-US">
              <a:latin typeface="Gill Sans MT" charset="0"/>
            </a:endParaRPr>
          </a:p>
          <a:p>
            <a:endParaRPr lang="en-US">
              <a:latin typeface="Gill Sans MT" charset="0"/>
            </a:endParaRPr>
          </a:p>
        </p:txBody>
      </p:sp>
    </p:spTree>
    <p:extLst>
      <p:ext uri="{BB962C8B-B14F-4D97-AF65-F5344CB8AC3E}">
        <p14:creationId xmlns:p14="http://schemas.microsoft.com/office/powerpoint/2010/main" val="4222796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itle 1"/>
          <p:cNvSpPr>
            <a:spLocks noGrp="1"/>
          </p:cNvSpPr>
          <p:nvPr>
            <p:ph type="title"/>
          </p:nvPr>
        </p:nvSpPr>
        <p:spPr/>
        <p:txBody>
          <a:bodyPr/>
          <a:lstStyle/>
          <a:p>
            <a:r>
              <a:rPr lang="en-US">
                <a:latin typeface="Bookman Old Style" charset="0"/>
              </a:rPr>
              <a:t>Three Levels of Text Protocol</a:t>
            </a:r>
          </a:p>
        </p:txBody>
      </p:sp>
      <p:sp>
        <p:nvSpPr>
          <p:cNvPr id="190466" name="Content Placeholder 2"/>
          <p:cNvSpPr>
            <a:spLocks noGrp="1"/>
          </p:cNvSpPr>
          <p:nvPr>
            <p:ph idx="1"/>
          </p:nvPr>
        </p:nvSpPr>
        <p:spPr>
          <a:xfrm>
            <a:off x="457200" y="1219200"/>
            <a:ext cx="8229600" cy="4937125"/>
          </a:xfrm>
        </p:spPr>
        <p:txBody>
          <a:bodyPr/>
          <a:lstStyle/>
          <a:p>
            <a:pPr marL="514350" indent="-514350">
              <a:buFont typeface="Bookman Old Style" charset="0"/>
              <a:buAutoNum type="arabicPeriod"/>
            </a:pPr>
            <a:r>
              <a:rPr lang="en-US" dirty="0">
                <a:latin typeface="Gill Sans MT" charset="0"/>
              </a:rPr>
              <a:t>Form a group of three people</a:t>
            </a:r>
          </a:p>
          <a:p>
            <a:pPr marL="514350" indent="-514350">
              <a:buFont typeface="Bookman Old Style" charset="0"/>
              <a:buAutoNum type="arabicPeriod"/>
            </a:pPr>
            <a:r>
              <a:rPr lang="en-US" dirty="0">
                <a:latin typeface="Gill Sans MT" charset="0"/>
              </a:rPr>
              <a:t>Identify a time keeper and a facilitator</a:t>
            </a:r>
          </a:p>
          <a:p>
            <a:pPr marL="514350" indent="-514350">
              <a:buFont typeface="Bookman Old Style" charset="0"/>
              <a:buAutoNum type="arabicPeriod"/>
            </a:pPr>
            <a:r>
              <a:rPr lang="en-US" dirty="0">
                <a:latin typeface="Gill Sans MT" charset="0"/>
              </a:rPr>
              <a:t>One person has up to three minutes to:</a:t>
            </a:r>
          </a:p>
          <a:p>
            <a:pPr marL="400050" lvl="1" indent="0">
              <a:buFont typeface="Wingdings 3" charset="0"/>
              <a:buNone/>
            </a:pPr>
            <a:r>
              <a:rPr lang="en-US" i="1" dirty="0">
                <a:latin typeface="Gill Sans MT" charset="0"/>
              </a:rPr>
              <a:t>Level 1- read the passage you selected aloud</a:t>
            </a:r>
          </a:p>
          <a:p>
            <a:pPr marL="400050" lvl="1" indent="0">
              <a:buFont typeface="Wingdings 3" charset="0"/>
              <a:buNone/>
            </a:pPr>
            <a:r>
              <a:rPr lang="en-US" i="1" dirty="0">
                <a:latin typeface="Gill Sans MT" charset="0"/>
              </a:rPr>
              <a:t>Level 2 – </a:t>
            </a:r>
            <a:r>
              <a:rPr lang="en-US" i="1" dirty="0" smtClean="0">
                <a:latin typeface="Gill Sans MT" charset="0"/>
              </a:rPr>
              <a:t>speak to </a:t>
            </a:r>
            <a:r>
              <a:rPr lang="en-US" i="1" dirty="0">
                <a:latin typeface="Gill Sans MT" charset="0"/>
              </a:rPr>
              <a:t>he/she thinks about the passage</a:t>
            </a:r>
          </a:p>
          <a:p>
            <a:pPr marL="400050" lvl="1" indent="0">
              <a:buFont typeface="Wingdings 3" charset="0"/>
              <a:buNone/>
            </a:pPr>
            <a:r>
              <a:rPr lang="en-US" i="1" dirty="0">
                <a:latin typeface="Gill Sans MT" charset="0"/>
              </a:rPr>
              <a:t>Level 3 – </a:t>
            </a:r>
            <a:r>
              <a:rPr lang="en-US" i="1" dirty="0" smtClean="0">
                <a:latin typeface="Gill Sans MT" charset="0"/>
              </a:rPr>
              <a:t>speak to the implications </a:t>
            </a:r>
            <a:r>
              <a:rPr lang="en-US" i="1" dirty="0">
                <a:latin typeface="Gill Sans MT" charset="0"/>
              </a:rPr>
              <a:t>for his/her work</a:t>
            </a:r>
          </a:p>
          <a:p>
            <a:pPr marL="514350" indent="-514350">
              <a:buFont typeface="Bookman Old Style" charset="0"/>
              <a:buAutoNum type="arabicPeriod"/>
            </a:pPr>
            <a:r>
              <a:rPr lang="en-US" dirty="0">
                <a:latin typeface="Gill Sans MT" charset="0"/>
              </a:rPr>
              <a:t>The group responds for up to two minutes</a:t>
            </a:r>
          </a:p>
          <a:p>
            <a:pPr marL="514350" indent="-514350">
              <a:buFont typeface="Bookman Old Style" charset="0"/>
              <a:buAutoNum type="arabicPeriod"/>
            </a:pPr>
            <a:r>
              <a:rPr lang="en-US" dirty="0">
                <a:latin typeface="Gill Sans MT" charset="0"/>
              </a:rPr>
              <a:t>Repeat steps 3 and 4 until everyone has shared their passage.</a:t>
            </a:r>
          </a:p>
          <a:p>
            <a:pPr marL="514350" indent="-514350">
              <a:buFont typeface="Bookman Old Style" charset="0"/>
              <a:buAutoNum type="arabicPeriod"/>
            </a:pPr>
            <a:endParaRPr lang="en-US" dirty="0">
              <a:latin typeface="Gill Sans MT" charset="0"/>
            </a:endParaRPr>
          </a:p>
        </p:txBody>
      </p:sp>
    </p:spTree>
    <p:extLst>
      <p:ext uri="{BB962C8B-B14F-4D97-AF65-F5344CB8AC3E}">
        <p14:creationId xmlns:p14="http://schemas.microsoft.com/office/powerpoint/2010/main" val="3063736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a:t>T</a:t>
            </a:r>
            <a:r>
              <a:rPr lang="en-US" dirty="0" smtClean="0"/>
              <a:t>ext </a:t>
            </a:r>
            <a:r>
              <a:rPr lang="en-US" dirty="0"/>
              <a:t>C</a:t>
            </a:r>
            <a:r>
              <a:rPr lang="en-US" dirty="0" smtClean="0"/>
              <a:t>omplexity </a:t>
            </a:r>
            <a:r>
              <a:rPr lang="en-US" dirty="0"/>
              <a:t>M</a:t>
            </a:r>
            <a:r>
              <a:rPr lang="en-US" dirty="0" smtClean="0"/>
              <a:t>atters</a:t>
            </a:r>
            <a:endParaRPr lang="en-US" dirty="0"/>
          </a:p>
        </p:txBody>
      </p:sp>
      <p:sp>
        <p:nvSpPr>
          <p:cNvPr id="3" name="Content Placeholder 2"/>
          <p:cNvSpPr>
            <a:spLocks noGrp="1"/>
          </p:cNvSpPr>
          <p:nvPr>
            <p:ph sz="quarter" idx="1"/>
          </p:nvPr>
        </p:nvSpPr>
        <p:spPr/>
        <p:txBody>
          <a:bodyPr/>
          <a:lstStyle/>
          <a:p>
            <a:r>
              <a:rPr lang="en-US" sz="2400" dirty="0" smtClean="0"/>
              <a:t>While the </a:t>
            </a:r>
            <a:r>
              <a:rPr lang="en-US" sz="2400" dirty="0"/>
              <a:t>reading demands of college, workforce training programs, and citizenship have held steady or risen over the past fifty years or so, K–12 texts have, if anything, become less demanding. This finding is the impetus behind the Standards’ strong emphasis on increasing text complexity as a key requirement in reading. </a:t>
            </a:r>
            <a:endParaRPr lang="en-US" sz="2400" dirty="0" smtClean="0"/>
          </a:p>
          <a:p>
            <a:pPr lvl="1"/>
            <a:r>
              <a:rPr lang="en-US" sz="1800" dirty="0"/>
              <a:t>The difficulty of college textbooks, as measured by </a:t>
            </a:r>
            <a:r>
              <a:rPr lang="en-US" sz="1800" dirty="0" err="1"/>
              <a:t>Lexile</a:t>
            </a:r>
            <a:r>
              <a:rPr lang="en-US" sz="1800" dirty="0"/>
              <a:t> scores, has not decreased in any block of time since 1962; it has, in fact, increased over that </a:t>
            </a:r>
            <a:r>
              <a:rPr lang="en-US" sz="1800" dirty="0" smtClean="0"/>
              <a:t>period. </a:t>
            </a:r>
            <a:endParaRPr lang="en-US" sz="1800" dirty="0"/>
          </a:p>
          <a:p>
            <a:pPr lvl="1"/>
            <a:r>
              <a:rPr lang="en-US" sz="1800" dirty="0"/>
              <a:t>S</a:t>
            </a:r>
            <a:r>
              <a:rPr lang="en-US" sz="1800" dirty="0" smtClean="0"/>
              <a:t>tudents </a:t>
            </a:r>
            <a:r>
              <a:rPr lang="en-US" sz="1800" dirty="0"/>
              <a:t>in college are expected to read complex texts with substantially greater independence (i.e., much less scaffolding) than are students in typical K–12 </a:t>
            </a:r>
            <a:r>
              <a:rPr lang="en-US" sz="1800" dirty="0" smtClean="0"/>
              <a:t>programs. </a:t>
            </a:r>
          </a:p>
          <a:p>
            <a:pPr lvl="1"/>
            <a:r>
              <a:rPr lang="en-US" sz="1800" dirty="0" smtClean="0"/>
              <a:t>There has been a general</a:t>
            </a:r>
            <a:r>
              <a:rPr lang="en-US" sz="1800" dirty="0"/>
              <a:t>, steady decline—over time, across grades, and substantiated by several sources—in the difficulty and likely also the sophistication of content of the texts students have been asked to read in </a:t>
            </a:r>
            <a:r>
              <a:rPr lang="en-US" sz="1800" dirty="0" smtClean="0"/>
              <a:t>(K-12) school </a:t>
            </a:r>
            <a:r>
              <a:rPr lang="en-US" sz="1800" dirty="0"/>
              <a:t>since 1962. </a:t>
            </a:r>
          </a:p>
          <a:p>
            <a:pPr lvl="1"/>
            <a:endParaRPr lang="en-US" sz="1800" dirty="0"/>
          </a:p>
          <a:p>
            <a:pPr lvl="1"/>
            <a:endParaRPr lang="en-US" dirty="0"/>
          </a:p>
          <a:p>
            <a:endParaRPr lang="en-US" dirty="0"/>
          </a:p>
        </p:txBody>
      </p:sp>
    </p:spTree>
    <p:extLst>
      <p:ext uri="{BB962C8B-B14F-4D97-AF65-F5344CB8AC3E}">
        <p14:creationId xmlns:p14="http://schemas.microsoft.com/office/powerpoint/2010/main" val="8128442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Text Complexity Matters</a:t>
            </a:r>
            <a:endParaRPr lang="en-US" dirty="0"/>
          </a:p>
        </p:txBody>
      </p:sp>
      <p:sp>
        <p:nvSpPr>
          <p:cNvPr id="3" name="Content Placeholder 2"/>
          <p:cNvSpPr>
            <a:spLocks noGrp="1"/>
          </p:cNvSpPr>
          <p:nvPr>
            <p:ph sz="quarter" idx="1"/>
          </p:nvPr>
        </p:nvSpPr>
        <p:spPr/>
        <p:txBody>
          <a:bodyPr/>
          <a:lstStyle/>
          <a:p>
            <a:r>
              <a:rPr lang="en-US" sz="2400" dirty="0"/>
              <a:t>The impact that low reading achievement has on students’ readiness for college, careers, and life in general is </a:t>
            </a:r>
            <a:r>
              <a:rPr lang="en-US" sz="2400" dirty="0" smtClean="0"/>
              <a:t>significant</a:t>
            </a:r>
            <a:r>
              <a:rPr lang="en-US" sz="2400" dirty="0"/>
              <a:t>. To put the matter bluntly, a high school graduate who is a poor reader is a postsecondary student who must struggle mightily to succeed. </a:t>
            </a:r>
            <a:endParaRPr lang="en-US" sz="2400" dirty="0" smtClean="0"/>
          </a:p>
          <a:p>
            <a:pPr lvl="1"/>
            <a:r>
              <a:rPr lang="en-US" sz="1800" dirty="0"/>
              <a:t>Only 30 percent of 1992 high school seniors who went on to enroll in postsecondary education between 1992 and 2000 and then took any remedial reading course went on to receive a degree or certificate, compared to 69 percent of the 1992 seniors who took no postsecondary remedial courses </a:t>
            </a:r>
          </a:p>
          <a:p>
            <a:pPr lvl="1"/>
            <a:r>
              <a:rPr lang="en-US" sz="1800" dirty="0"/>
              <a:t>P</a:t>
            </a:r>
            <a:r>
              <a:rPr lang="en-US" sz="1800" dirty="0" smtClean="0"/>
              <a:t>roblems </a:t>
            </a:r>
            <a:r>
              <a:rPr lang="en-US" sz="1800" dirty="0"/>
              <a:t>with reading achievement are not “equal opportunity” in their effects: students arriving at school from less-educated families are disproportionately represented in many of these </a:t>
            </a:r>
            <a:r>
              <a:rPr lang="en-US" sz="1800" dirty="0" smtClean="0"/>
              <a:t>statistics. </a:t>
            </a:r>
            <a:r>
              <a:rPr lang="en-US" sz="1800" dirty="0"/>
              <a:t>The consequences of insufficiently high text demands and a lack of accountability for independent reading of complex texts in K–12 schooling are severe for everyone, but they are disproportionately so for those who are already most isolated from text before arriving at the schoolhouse door. </a:t>
            </a:r>
          </a:p>
          <a:p>
            <a:pPr lvl="1"/>
            <a:endParaRPr lang="en-US" sz="1800" dirty="0"/>
          </a:p>
          <a:p>
            <a:endParaRPr lang="en-US" dirty="0"/>
          </a:p>
        </p:txBody>
      </p:sp>
    </p:spTree>
    <p:extLst>
      <p:ext uri="{BB962C8B-B14F-4D97-AF65-F5344CB8AC3E}">
        <p14:creationId xmlns:p14="http://schemas.microsoft.com/office/powerpoint/2010/main" val="11736584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the Common Core	</a:t>
            </a:r>
            <a:endParaRPr lang="en-US" dirty="0"/>
          </a:p>
        </p:txBody>
      </p:sp>
      <p:sp>
        <p:nvSpPr>
          <p:cNvPr id="3" name="Content Placeholder 2"/>
          <p:cNvSpPr>
            <a:spLocks noGrp="1"/>
          </p:cNvSpPr>
          <p:nvPr>
            <p:ph sz="quarter" idx="1"/>
          </p:nvPr>
        </p:nvSpPr>
        <p:spPr/>
        <p:txBody>
          <a:bodyPr/>
          <a:lstStyle/>
          <a:p>
            <a:r>
              <a:rPr lang="en-US" dirty="0" smtClean="0"/>
              <a:t>Text complexity was defined primarily by quantitative measures (</a:t>
            </a:r>
            <a:r>
              <a:rPr lang="en-US" dirty="0" err="1" smtClean="0"/>
              <a:t>Lexile</a:t>
            </a:r>
            <a:r>
              <a:rPr lang="en-US" dirty="0" smtClean="0"/>
              <a:t>)</a:t>
            </a:r>
          </a:p>
          <a:p>
            <a:r>
              <a:rPr lang="en-US" dirty="0" err="1" smtClean="0"/>
              <a:t>Lexile</a:t>
            </a:r>
            <a:r>
              <a:rPr lang="en-US" dirty="0" smtClean="0"/>
              <a:t> level measures only sentence length and word frequency</a:t>
            </a:r>
          </a:p>
          <a:p>
            <a:r>
              <a:rPr lang="en-US" dirty="0" smtClean="0"/>
              <a:t>BR – 2000</a:t>
            </a:r>
          </a:p>
          <a:p>
            <a:endParaRPr lang="en-US" dirty="0" smtClean="0"/>
          </a:p>
          <a:p>
            <a:pPr marL="0" indent="0" algn="ctr">
              <a:buNone/>
            </a:pPr>
            <a:r>
              <a:rPr lang="en-US" dirty="0"/>
              <a:t>The </a:t>
            </a:r>
            <a:r>
              <a:rPr lang="en-US" dirty="0" err="1"/>
              <a:t>Lexile</a:t>
            </a:r>
            <a:r>
              <a:rPr lang="en-US" dirty="0"/>
              <a:t> measure of a text/book refers </a:t>
            </a:r>
            <a:r>
              <a:rPr lang="en-US" u="sng" dirty="0"/>
              <a:t>only to text difficulty.   A </a:t>
            </a:r>
            <a:r>
              <a:rPr lang="en-US" u="sng" dirty="0" err="1"/>
              <a:t>Lexile</a:t>
            </a:r>
            <a:r>
              <a:rPr lang="en-US" u="sng" dirty="0"/>
              <a:t> Text Measure </a:t>
            </a:r>
            <a:r>
              <a:rPr lang="en-US" b="1" u="sng" dirty="0"/>
              <a:t>does not</a:t>
            </a:r>
            <a:r>
              <a:rPr lang="en-US" u="sng" dirty="0"/>
              <a:t> address the content or quality of the text/book.</a:t>
            </a:r>
            <a:endParaRPr lang="en-US" dirty="0"/>
          </a:p>
        </p:txBody>
      </p:sp>
      <p:sp>
        <p:nvSpPr>
          <p:cNvPr id="6" name="Alternate Process 5"/>
          <p:cNvSpPr/>
          <p:nvPr/>
        </p:nvSpPr>
        <p:spPr>
          <a:xfrm>
            <a:off x="685800" y="3886200"/>
            <a:ext cx="7772400" cy="1524000"/>
          </a:xfrm>
          <a:prstGeom prst="flowChartAlternateProcess">
            <a:avLst/>
          </a:prstGeom>
          <a:noFill/>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6103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Title 1"/>
          <p:cNvSpPr txBox="1">
            <a:spLocks/>
          </p:cNvSpPr>
          <p:nvPr/>
        </p:nvSpPr>
        <p:spPr bwMode="auto">
          <a:xfrm>
            <a:off x="0" y="152400"/>
            <a:ext cx="796131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3200" b="1" dirty="0">
                <a:cs typeface="Geneva" charset="0"/>
              </a:rPr>
              <a:t>  Overview</a:t>
            </a:r>
            <a:r>
              <a:rPr lang="en-US" sz="3200" b="1" dirty="0">
                <a:solidFill>
                  <a:schemeClr val="bg1"/>
                </a:solidFill>
                <a:cs typeface="Geneva" charset="0"/>
              </a:rPr>
              <a:t> </a:t>
            </a:r>
            <a:r>
              <a:rPr lang="en-US" sz="3200" b="1" dirty="0">
                <a:cs typeface="Geneva" charset="0"/>
              </a:rPr>
              <a:t>of </a:t>
            </a:r>
            <a:r>
              <a:rPr lang="en-US" sz="3200" b="1" dirty="0" smtClean="0">
                <a:cs typeface="Geneva" charset="0"/>
              </a:rPr>
              <a:t>CCSS Text </a:t>
            </a:r>
            <a:r>
              <a:rPr lang="en-US" sz="3200" b="1" dirty="0">
                <a:cs typeface="Geneva" charset="0"/>
              </a:rPr>
              <a:t>Complexity</a:t>
            </a:r>
            <a:endParaRPr lang="en-US" sz="2000" b="1" dirty="0">
              <a:latin typeface="Bookman Old Style" charset="0"/>
              <a:cs typeface="Geneva" charset="0"/>
            </a:endParaRPr>
          </a:p>
        </p:txBody>
      </p:sp>
      <p:sp>
        <p:nvSpPr>
          <p:cNvPr id="194562" name="Rectangle 7"/>
          <p:cNvSpPr>
            <a:spLocks noChangeArrowheads="1"/>
          </p:cNvSpPr>
          <p:nvPr/>
        </p:nvSpPr>
        <p:spPr bwMode="auto">
          <a:xfrm>
            <a:off x="609600" y="1096963"/>
            <a:ext cx="8229600"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1" eaLnBrk="0" hangingPunct="0">
              <a:spcBef>
                <a:spcPts val="600"/>
              </a:spcBef>
              <a:spcAft>
                <a:spcPts val="600"/>
              </a:spcAft>
              <a:buClr>
                <a:srgbClr val="E4A11B"/>
              </a:buClr>
              <a:buSzPct val="75000"/>
            </a:pPr>
            <a:endParaRPr lang="en-US" b="1">
              <a:solidFill>
                <a:srgbClr val="1D91B1"/>
              </a:solidFill>
              <a:cs typeface="Geneva" charset="0"/>
            </a:endParaRPr>
          </a:p>
          <a:p>
            <a:pPr marL="0" lvl="1" eaLnBrk="0" hangingPunct="0">
              <a:spcAft>
                <a:spcPts val="600"/>
              </a:spcAft>
              <a:buClr>
                <a:srgbClr val="E4A11B"/>
              </a:buClr>
              <a:buSzPct val="75000"/>
              <a:buFontTx/>
              <a:buBlip>
                <a:blip r:embed="rId3"/>
              </a:buBlip>
            </a:pPr>
            <a:r>
              <a:rPr lang="en-US" sz="2400" b="1">
                <a:cs typeface="Geneva" charset="0"/>
              </a:rPr>
              <a:t>Text complexity </a:t>
            </a:r>
            <a:r>
              <a:rPr lang="en-US" sz="2400">
                <a:cs typeface="Geneva" charset="0"/>
              </a:rPr>
              <a:t>is defined by:</a:t>
            </a:r>
          </a:p>
        </p:txBody>
      </p:sp>
      <p:grpSp>
        <p:nvGrpSpPr>
          <p:cNvPr id="2" name="Group 20"/>
          <p:cNvGrpSpPr>
            <a:grpSpLocks/>
          </p:cNvGrpSpPr>
          <p:nvPr/>
        </p:nvGrpSpPr>
        <p:grpSpPr bwMode="auto">
          <a:xfrm>
            <a:off x="533400" y="1981200"/>
            <a:ext cx="6765925" cy="2741613"/>
            <a:chOff x="495320" y="2419049"/>
            <a:chExt cx="6765905" cy="2741913"/>
          </a:xfrm>
        </p:grpSpPr>
        <p:grpSp>
          <p:nvGrpSpPr>
            <p:cNvPr id="194574" name="Group 8"/>
            <p:cNvGrpSpPr>
              <a:grpSpLocks/>
            </p:cNvGrpSpPr>
            <p:nvPr/>
          </p:nvGrpSpPr>
          <p:grpSpPr bwMode="auto">
            <a:xfrm>
              <a:off x="6502206" y="2419049"/>
              <a:ext cx="759019" cy="2741913"/>
              <a:chOff x="6502206" y="2419049"/>
              <a:chExt cx="759019" cy="2741913"/>
            </a:xfrm>
          </p:grpSpPr>
          <p:sp>
            <p:nvSpPr>
              <p:cNvPr id="194576" name="Isosceles Triangle 22"/>
              <p:cNvSpPr>
                <a:spLocks noChangeArrowheads="1"/>
              </p:cNvSpPr>
              <p:nvPr/>
            </p:nvSpPr>
            <p:spPr bwMode="auto">
              <a:xfrm rot="7297754">
                <a:off x="5510759" y="3410496"/>
                <a:ext cx="2741913" cy="759019"/>
              </a:xfrm>
              <a:prstGeom prst="triangle">
                <a:avLst>
                  <a:gd name="adj" fmla="val 50000"/>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p>
                <a:pPr algn="ctr"/>
                <a:endParaRPr lang="en-US"/>
              </a:p>
            </p:txBody>
          </p:sp>
          <p:sp>
            <p:nvSpPr>
              <p:cNvPr id="194577" name="TextBox 18"/>
              <p:cNvSpPr txBox="1">
                <a:spLocks noChangeArrowheads="1"/>
              </p:cNvSpPr>
              <p:nvPr/>
            </p:nvSpPr>
            <p:spPr bwMode="auto">
              <a:xfrm rot="-3649141">
                <a:off x="6020170" y="3522509"/>
                <a:ext cx="1523284"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a:cs typeface="Arial" charset="0"/>
                  </a:rPr>
                  <a:t>Qualitative</a:t>
                </a:r>
              </a:p>
            </p:txBody>
          </p:sp>
        </p:grpSp>
        <p:sp>
          <p:nvSpPr>
            <p:cNvPr id="194575" name="TextBox 25"/>
            <p:cNvSpPr txBox="1">
              <a:spLocks noChangeArrowheads="1"/>
            </p:cNvSpPr>
            <p:nvPr/>
          </p:nvSpPr>
          <p:spPr bwMode="auto">
            <a:xfrm>
              <a:off x="495320" y="3349425"/>
              <a:ext cx="5345097" cy="1127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Clr>
                  <a:srgbClr val="E4A11B"/>
                </a:buClr>
                <a:buSzPct val="100000"/>
                <a:buFont typeface="Arial" charset="0"/>
                <a:buAutoNum type="arabicPeriod" startAt="2"/>
              </a:pPr>
              <a:r>
                <a:rPr lang="en-US" sz="1700" b="1">
                  <a:solidFill>
                    <a:srgbClr val="0000FF"/>
                  </a:solidFill>
                  <a:cs typeface="Arial" charset="0"/>
                </a:rPr>
                <a:t>Qualitative measures </a:t>
              </a:r>
              <a:r>
                <a:rPr lang="en-US" sz="1700">
                  <a:cs typeface="Arial" charset="0"/>
                </a:rPr>
                <a:t>– levels of meaning, structure, language conventionality and clarity, and knowledge demands often best measured by an attentive human reader.</a:t>
              </a:r>
            </a:p>
          </p:txBody>
        </p:sp>
      </p:grpSp>
      <p:grpSp>
        <p:nvGrpSpPr>
          <p:cNvPr id="4" name="Group 21"/>
          <p:cNvGrpSpPr>
            <a:grpSpLocks/>
          </p:cNvGrpSpPr>
          <p:nvPr/>
        </p:nvGrpSpPr>
        <p:grpSpPr bwMode="auto">
          <a:xfrm>
            <a:off x="533400" y="1982096"/>
            <a:ext cx="7664296" cy="2743432"/>
            <a:chOff x="485450" y="2196660"/>
            <a:chExt cx="7664186" cy="2743197"/>
          </a:xfrm>
        </p:grpSpPr>
        <p:grpSp>
          <p:nvGrpSpPr>
            <p:cNvPr id="194570" name="Group 11"/>
            <p:cNvGrpSpPr>
              <a:grpSpLocks/>
            </p:cNvGrpSpPr>
            <p:nvPr/>
          </p:nvGrpSpPr>
          <p:grpSpPr bwMode="auto">
            <a:xfrm>
              <a:off x="7382471" y="2196660"/>
              <a:ext cx="767165" cy="2743197"/>
              <a:chOff x="7382471" y="2196660"/>
              <a:chExt cx="767165" cy="2743197"/>
            </a:xfrm>
          </p:grpSpPr>
          <p:sp>
            <p:nvSpPr>
              <p:cNvPr id="194572" name="Isosceles Triangle 23"/>
              <p:cNvSpPr>
                <a:spLocks noChangeArrowheads="1"/>
              </p:cNvSpPr>
              <p:nvPr/>
            </p:nvSpPr>
            <p:spPr bwMode="auto">
              <a:xfrm rot="14352476" flipH="1">
                <a:off x="6390345" y="3188786"/>
                <a:ext cx="2743197" cy="758945"/>
              </a:xfrm>
              <a:prstGeom prst="triangle">
                <a:avLst>
                  <a:gd name="adj" fmla="val 50000"/>
                </a:avLst>
              </a:prstGeom>
              <a:solidFill>
                <a:srgbClr val="DD4F23"/>
              </a:soli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algn="ctr"/>
                <a:endParaRPr lang="en-US"/>
              </a:p>
            </p:txBody>
          </p:sp>
          <p:sp>
            <p:nvSpPr>
              <p:cNvPr id="194573" name="TextBox 19"/>
              <p:cNvSpPr txBox="1">
                <a:spLocks noChangeArrowheads="1"/>
              </p:cNvSpPr>
              <p:nvPr/>
            </p:nvSpPr>
            <p:spPr bwMode="auto">
              <a:xfrm rot="3558274">
                <a:off x="7204251" y="3370772"/>
                <a:ext cx="1523999" cy="36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cs typeface="Arial" charset="0"/>
                  </a:rPr>
                  <a:t>Quantitative</a:t>
                </a:r>
              </a:p>
            </p:txBody>
          </p:sp>
        </p:grpSp>
        <p:sp>
          <p:nvSpPr>
            <p:cNvPr id="194571" name="TextBox 26"/>
            <p:cNvSpPr txBox="1">
              <a:spLocks noChangeArrowheads="1"/>
            </p:cNvSpPr>
            <p:nvPr/>
          </p:nvSpPr>
          <p:spPr bwMode="auto">
            <a:xfrm>
              <a:off x="485450" y="2221162"/>
              <a:ext cx="5343449" cy="8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Clr>
                  <a:srgbClr val="E4A11B"/>
                </a:buClr>
                <a:buSzPct val="100000"/>
                <a:buFont typeface="Arial" charset="0"/>
                <a:buAutoNum type="arabicPeriod"/>
              </a:pPr>
              <a:r>
                <a:rPr lang="en-US" sz="1700" b="1">
                  <a:solidFill>
                    <a:srgbClr val="0000FF"/>
                  </a:solidFill>
                  <a:cs typeface="Arial" charset="0"/>
                </a:rPr>
                <a:t>Quantitative measures </a:t>
              </a:r>
              <a:r>
                <a:rPr lang="en-US" sz="1700">
                  <a:cs typeface="Arial" charset="0"/>
                </a:rPr>
                <a:t>– readability and other scores of text complexity often best measured by computer software.</a:t>
              </a:r>
            </a:p>
          </p:txBody>
        </p:sp>
      </p:grpSp>
      <p:grpSp>
        <p:nvGrpSpPr>
          <p:cNvPr id="6" name="Group 22"/>
          <p:cNvGrpSpPr>
            <a:grpSpLocks/>
          </p:cNvGrpSpPr>
          <p:nvPr/>
        </p:nvGrpSpPr>
        <p:grpSpPr bwMode="auto">
          <a:xfrm>
            <a:off x="609600" y="3733800"/>
            <a:ext cx="8229600" cy="1752600"/>
            <a:chOff x="506413" y="4143375"/>
            <a:chExt cx="8229600" cy="1752600"/>
          </a:xfrm>
        </p:grpSpPr>
        <p:grpSp>
          <p:nvGrpSpPr>
            <p:cNvPr id="194566" name="Group 14"/>
            <p:cNvGrpSpPr>
              <a:grpSpLocks/>
            </p:cNvGrpSpPr>
            <p:nvPr/>
          </p:nvGrpSpPr>
          <p:grpSpPr bwMode="auto">
            <a:xfrm>
              <a:off x="5878514" y="4143375"/>
              <a:ext cx="2857499" cy="795090"/>
              <a:chOff x="5878514" y="4143375"/>
              <a:chExt cx="2857499" cy="795090"/>
            </a:xfrm>
          </p:grpSpPr>
          <p:sp>
            <p:nvSpPr>
              <p:cNvPr id="194568" name="Isosceles Triangle 21"/>
              <p:cNvSpPr>
                <a:spLocks noChangeArrowheads="1"/>
              </p:cNvSpPr>
              <p:nvPr/>
            </p:nvSpPr>
            <p:spPr bwMode="auto">
              <a:xfrm>
                <a:off x="5878514" y="4143375"/>
                <a:ext cx="2857499" cy="759226"/>
              </a:xfrm>
              <a:prstGeom prst="triangle">
                <a:avLst>
                  <a:gd name="adj" fmla="val 50000"/>
                </a:avLst>
              </a:prstGeom>
              <a:solidFill>
                <a:srgbClr val="2E708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US"/>
              </a:p>
            </p:txBody>
          </p:sp>
          <p:sp>
            <p:nvSpPr>
              <p:cNvPr id="194569" name="TextBox 20"/>
              <p:cNvSpPr txBox="1">
                <a:spLocks noChangeArrowheads="1"/>
              </p:cNvSpPr>
              <p:nvPr/>
            </p:nvSpPr>
            <p:spPr bwMode="auto">
              <a:xfrm>
                <a:off x="6259514" y="4571867"/>
                <a:ext cx="2133599" cy="366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a:cs typeface="Arial" charset="0"/>
                  </a:rPr>
                  <a:t>Reader and Task</a:t>
                </a:r>
              </a:p>
            </p:txBody>
          </p:sp>
        </p:grpSp>
        <p:sp>
          <p:nvSpPr>
            <p:cNvPr id="194567" name="TextBox 27"/>
            <p:cNvSpPr txBox="1">
              <a:spLocks noChangeArrowheads="1"/>
            </p:cNvSpPr>
            <p:nvPr/>
          </p:nvSpPr>
          <p:spPr bwMode="auto">
            <a:xfrm>
              <a:off x="506413" y="4510087"/>
              <a:ext cx="5345113"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39775" indent="-282575"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Clr>
                  <a:srgbClr val="E4A11B"/>
                </a:buClr>
                <a:buSzPct val="100000"/>
                <a:buFont typeface="Arial" charset="0"/>
                <a:buAutoNum type="arabicPeriod" startAt="3"/>
              </a:pPr>
              <a:r>
                <a:rPr lang="en-US" sz="1700" b="1">
                  <a:solidFill>
                    <a:srgbClr val="0000FF"/>
                  </a:solidFill>
                  <a:cs typeface="Arial" charset="0"/>
                </a:rPr>
                <a:t>Reader and Task considerations </a:t>
              </a:r>
              <a:r>
                <a:rPr lang="en-US" sz="1700">
                  <a:cs typeface="Arial" charset="0"/>
                </a:rPr>
                <a:t>– background knowledge of reader, motivation, interests, and complexity generated by tasks assigned often best made by educators employing their professional judgment.</a:t>
              </a:r>
            </a:p>
          </p:txBody>
        </p:sp>
      </p:gr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2"/>
          <p:cNvSpPr>
            <a:spLocks noGrp="1"/>
          </p:cNvSpPr>
          <p:nvPr>
            <p:ph type="title"/>
          </p:nvPr>
        </p:nvSpPr>
        <p:spPr/>
        <p:txBody>
          <a:bodyPr/>
          <a:lstStyle/>
          <a:p>
            <a:pPr>
              <a:defRPr/>
            </a:pPr>
            <a:r>
              <a:rPr lang="en-US" sz="2800" b="1" dirty="0" smtClean="0">
                <a:latin typeface="+mn-lt"/>
                <a:ea typeface="Geneva"/>
                <a:cs typeface="Geneva"/>
              </a:rPr>
              <a:t>Where do we find texts in the appropriate text complexity band?</a:t>
            </a:r>
          </a:p>
        </p:txBody>
      </p:sp>
      <p:sp>
        <p:nvSpPr>
          <p:cNvPr id="2" name="Content Placeholder 1"/>
          <p:cNvSpPr>
            <a:spLocks noGrp="1"/>
          </p:cNvSpPr>
          <p:nvPr>
            <p:ph sz="half" idx="1"/>
          </p:nvPr>
        </p:nvSpPr>
        <p:spPr>
          <a:xfrm>
            <a:off x="628650" y="2001838"/>
            <a:ext cx="3486150" cy="1112837"/>
          </a:xfrm>
        </p:spPr>
        <p:txBody>
          <a:bodyPr/>
          <a:lstStyle/>
          <a:p>
            <a:pPr marL="0" indent="0">
              <a:buFont typeface="Wingdings 3" charset="0"/>
              <a:buNone/>
            </a:pPr>
            <a:r>
              <a:rPr lang="en-US" sz="2400">
                <a:latin typeface="Gill Sans MT" charset="0"/>
                <a:cs typeface="Geneva" charset="0"/>
              </a:rPr>
              <a:t>Choose an excerpt of text from Appendix B:</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276600"/>
            <a:ext cx="2228850" cy="2886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p:cNvSpPr txBox="1">
            <a:spLocks noChangeArrowheads="1"/>
          </p:cNvSpPr>
          <p:nvPr/>
        </p:nvSpPr>
        <p:spPr bwMode="auto">
          <a:xfrm>
            <a:off x="2846388" y="1435100"/>
            <a:ext cx="28956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800" b="1">
                <a:solidFill>
                  <a:srgbClr val="0070C0"/>
                </a:solidFill>
                <a:cs typeface="Arial" charset="0"/>
              </a:rPr>
              <a:t>We could...</a:t>
            </a:r>
          </a:p>
        </p:txBody>
      </p:sp>
      <p:sp>
        <p:nvSpPr>
          <p:cNvPr id="10" name="TextBox 9"/>
          <p:cNvSpPr txBox="1">
            <a:spLocks noChangeArrowheads="1"/>
          </p:cNvSpPr>
          <p:nvPr/>
        </p:nvSpPr>
        <p:spPr bwMode="auto">
          <a:xfrm>
            <a:off x="3810000" y="3429000"/>
            <a:ext cx="1119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800" b="1">
                <a:solidFill>
                  <a:srgbClr val="0070C0"/>
                </a:solidFill>
                <a:cs typeface="Arial" charset="0"/>
              </a:rPr>
              <a:t>or…</a:t>
            </a:r>
          </a:p>
        </p:txBody>
      </p:sp>
      <p:sp>
        <p:nvSpPr>
          <p:cNvPr id="11" name="Content Placeholder 1"/>
          <p:cNvSpPr txBox="1">
            <a:spLocks/>
          </p:cNvSpPr>
          <p:nvPr/>
        </p:nvSpPr>
        <p:spPr bwMode="auto">
          <a:xfrm>
            <a:off x="4835525" y="1971675"/>
            <a:ext cx="39274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90000"/>
              </a:spcBef>
              <a:spcAft>
                <a:spcPts val="600"/>
              </a:spcAft>
            </a:pPr>
            <a:r>
              <a:rPr lang="en-US">
                <a:cs typeface="Geneva" charset="0"/>
              </a:rPr>
              <a:t>	Use available resources to determine the text complexity of other materials on our own.</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3363" y="3746500"/>
            <a:ext cx="1524000"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4850" y="5257800"/>
            <a:ext cx="2978150" cy="1028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1525" y="3690938"/>
            <a:ext cx="1854200" cy="1443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7"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Title 2"/>
          <p:cNvSpPr>
            <a:spLocks noGrp="1"/>
          </p:cNvSpPr>
          <p:nvPr>
            <p:ph type="title"/>
          </p:nvPr>
        </p:nvSpPr>
        <p:spPr>
          <a:xfrm>
            <a:off x="304800" y="-228600"/>
            <a:ext cx="8715375" cy="1285875"/>
          </a:xfrm>
        </p:spPr>
        <p:txBody>
          <a:bodyPr/>
          <a:lstStyle/>
          <a:p>
            <a:r>
              <a:rPr lang="en-US" b="1" dirty="0" smtClean="0">
                <a:latin typeface="Bookman Old Style" charset="0"/>
                <a:cs typeface="Geneva" charset="0"/>
              </a:rPr>
              <a:t>Determining </a:t>
            </a:r>
            <a:r>
              <a:rPr lang="en-US" b="1" dirty="0">
                <a:latin typeface="Bookman Old Style" charset="0"/>
                <a:cs typeface="Geneva" charset="0"/>
              </a:rPr>
              <a:t>Text Complexity</a:t>
            </a:r>
          </a:p>
        </p:txBody>
      </p:sp>
      <p:sp>
        <p:nvSpPr>
          <p:cNvPr id="7" name="Isosceles Triangle 23"/>
          <p:cNvSpPr>
            <a:spLocks noChangeArrowheads="1"/>
          </p:cNvSpPr>
          <p:nvPr/>
        </p:nvSpPr>
        <p:spPr bwMode="auto">
          <a:xfrm rot="14352476" flipH="1">
            <a:off x="6209682" y="2288465"/>
            <a:ext cx="2743200" cy="758825"/>
          </a:xfrm>
          <a:prstGeom prst="triangle">
            <a:avLst>
              <a:gd name="adj" fmla="val 50000"/>
            </a:avLst>
          </a:prstGeom>
          <a:solidFill>
            <a:srgbClr val="DD4F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US"/>
          </a:p>
        </p:txBody>
      </p:sp>
      <p:sp>
        <p:nvSpPr>
          <p:cNvPr id="8" name="TextBox 19"/>
          <p:cNvSpPr txBox="1">
            <a:spLocks noChangeArrowheads="1"/>
          </p:cNvSpPr>
          <p:nvPr/>
        </p:nvSpPr>
        <p:spPr bwMode="auto">
          <a:xfrm rot="3558274">
            <a:off x="6948814" y="2317304"/>
            <a:ext cx="152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cs typeface="Arial" charset="0"/>
              </a:rPr>
              <a:t>Quantitative</a:t>
            </a:r>
          </a:p>
        </p:txBody>
      </p:sp>
      <p:sp>
        <p:nvSpPr>
          <p:cNvPr id="9" name="Isosceles Triangle 22"/>
          <p:cNvSpPr>
            <a:spLocks noChangeArrowheads="1"/>
          </p:cNvSpPr>
          <p:nvPr/>
        </p:nvSpPr>
        <p:spPr bwMode="auto">
          <a:xfrm rot="7297754">
            <a:off x="5423042" y="2347119"/>
            <a:ext cx="2741613" cy="758825"/>
          </a:xfrm>
          <a:prstGeom prst="triangle">
            <a:avLst>
              <a:gd name="adj" fmla="val 50000"/>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US"/>
          </a:p>
        </p:txBody>
      </p:sp>
      <p:sp>
        <p:nvSpPr>
          <p:cNvPr id="10" name="TextBox 18"/>
          <p:cNvSpPr txBox="1">
            <a:spLocks noChangeArrowheads="1"/>
          </p:cNvSpPr>
          <p:nvPr/>
        </p:nvSpPr>
        <p:spPr bwMode="auto">
          <a:xfrm rot="-3649141">
            <a:off x="5932630" y="2362994"/>
            <a:ext cx="152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a:cs typeface="Arial" charset="0"/>
              </a:rPr>
              <a:t>Qualitative</a:t>
            </a:r>
          </a:p>
        </p:txBody>
      </p:sp>
      <p:sp>
        <p:nvSpPr>
          <p:cNvPr id="11" name="Isosceles Triangle 21"/>
          <p:cNvSpPr>
            <a:spLocks noChangeArrowheads="1"/>
          </p:cNvSpPr>
          <p:nvPr/>
        </p:nvSpPr>
        <p:spPr bwMode="auto">
          <a:xfrm>
            <a:off x="5798486" y="2990850"/>
            <a:ext cx="2857500" cy="758825"/>
          </a:xfrm>
          <a:prstGeom prst="triangle">
            <a:avLst>
              <a:gd name="adj" fmla="val 50000"/>
            </a:avLst>
          </a:prstGeom>
          <a:solidFill>
            <a:srgbClr val="2E708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US"/>
          </a:p>
        </p:txBody>
      </p:sp>
      <p:sp>
        <p:nvSpPr>
          <p:cNvPr id="12" name="TextBox 20"/>
          <p:cNvSpPr txBox="1">
            <a:spLocks noChangeArrowheads="1"/>
          </p:cNvSpPr>
          <p:nvPr/>
        </p:nvSpPr>
        <p:spPr bwMode="auto">
          <a:xfrm>
            <a:off x="6155673" y="3379788"/>
            <a:ext cx="213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a:cs typeface="Arial" charset="0"/>
              </a:rPr>
              <a:t>Reader and Task</a:t>
            </a:r>
          </a:p>
        </p:txBody>
      </p:sp>
      <p:pic>
        <p:nvPicPr>
          <p:cNvPr id="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4200" y="1374775"/>
            <a:ext cx="1854200" cy="1444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4" name="Content Placeholder 1"/>
          <p:cNvSpPr txBox="1">
            <a:spLocks/>
          </p:cNvSpPr>
          <p:nvPr/>
        </p:nvSpPr>
        <p:spPr bwMode="auto">
          <a:xfrm>
            <a:off x="152400" y="2667000"/>
            <a:ext cx="441960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90000"/>
              </a:spcBef>
              <a:spcAft>
                <a:spcPts val="600"/>
              </a:spcAft>
              <a:buFont typeface="Arial" charset="0"/>
              <a:buAutoNum type="arabicPeriod" startAt="3"/>
            </a:pPr>
            <a:r>
              <a:rPr lang="en-US" sz="2000" b="1" dirty="0">
                <a:cs typeface="Geneva" charset="0"/>
              </a:rPr>
              <a:t>Reflect upon the reader and task considerations</a:t>
            </a:r>
            <a:r>
              <a:rPr lang="en-US" b="1" dirty="0">
                <a:cs typeface="Geneva" charset="0"/>
              </a:rPr>
              <a:t>.</a:t>
            </a:r>
          </a:p>
        </p:txBody>
      </p:sp>
      <p:sp>
        <p:nvSpPr>
          <p:cNvPr id="25" name="Content Placeholder 1"/>
          <p:cNvSpPr txBox="1">
            <a:spLocks/>
          </p:cNvSpPr>
          <p:nvPr/>
        </p:nvSpPr>
        <p:spPr bwMode="auto">
          <a:xfrm>
            <a:off x="152400" y="1981200"/>
            <a:ext cx="44196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90000"/>
              </a:spcBef>
              <a:spcAft>
                <a:spcPts val="600"/>
              </a:spcAft>
              <a:buFont typeface="Arial" charset="0"/>
              <a:buAutoNum type="arabicPeriod" startAt="2"/>
            </a:pPr>
            <a:r>
              <a:rPr lang="en-US" sz="2000" b="1" dirty="0">
                <a:cs typeface="Geneva" charset="0"/>
              </a:rPr>
              <a:t>Analyze the qualitative measures of the text.</a:t>
            </a:r>
          </a:p>
        </p:txBody>
      </p:sp>
      <p:sp>
        <p:nvSpPr>
          <p:cNvPr id="26" name="Content Placeholder 1"/>
          <p:cNvSpPr txBox="1">
            <a:spLocks/>
          </p:cNvSpPr>
          <p:nvPr/>
        </p:nvSpPr>
        <p:spPr bwMode="auto">
          <a:xfrm>
            <a:off x="152400" y="1295400"/>
            <a:ext cx="4419600"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90000"/>
              </a:spcBef>
              <a:spcAft>
                <a:spcPts val="600"/>
              </a:spcAft>
              <a:buFont typeface="Arial" charset="0"/>
              <a:buAutoNum type="arabicPeriod"/>
            </a:pPr>
            <a:r>
              <a:rPr lang="en-US" sz="2000" b="1" dirty="0">
                <a:cs typeface="Geneva" charset="0"/>
              </a:rPr>
              <a:t>Determine the quantitative measures of the text.</a:t>
            </a:r>
          </a:p>
        </p:txBody>
      </p:sp>
      <p:pic>
        <p:nvPicPr>
          <p:cNvPr id="18" name="Picture 4" descr="lexi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219200"/>
            <a:ext cx="11811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a:spLocks noChangeArrowheads="1"/>
          </p:cNvSpPr>
          <p:nvPr/>
        </p:nvSpPr>
        <p:spPr bwMode="auto">
          <a:xfrm>
            <a:off x="4267200" y="4191000"/>
            <a:ext cx="35814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dirty="0">
                <a:cs typeface="Arial" charset="0"/>
              </a:rPr>
              <a:t>For </a:t>
            </a:r>
            <a:r>
              <a:rPr lang="en-US" sz="2000" b="1" dirty="0" smtClean="0">
                <a:cs typeface="Arial" charset="0"/>
              </a:rPr>
              <a:t>our example, </a:t>
            </a:r>
            <a:r>
              <a:rPr lang="en-US" sz="2000" b="1" dirty="0">
                <a:cs typeface="Arial" charset="0"/>
              </a:rPr>
              <a:t>let</a:t>
            </a:r>
            <a:r>
              <a:rPr lang="ja-JP" altLang="en-US" sz="2000" b="1" dirty="0">
                <a:cs typeface="Arial" charset="0"/>
              </a:rPr>
              <a:t>’</a:t>
            </a:r>
            <a:r>
              <a:rPr lang="en-US" altLang="ja-JP" sz="2000" b="1" dirty="0">
                <a:cs typeface="Arial" charset="0"/>
              </a:rPr>
              <a:t>s choose Harper Lee</a:t>
            </a:r>
            <a:r>
              <a:rPr lang="ja-JP" altLang="en-US" sz="2000" b="1" dirty="0">
                <a:cs typeface="Arial" charset="0"/>
              </a:rPr>
              <a:t>’</a:t>
            </a:r>
            <a:r>
              <a:rPr lang="en-US" altLang="ja-JP" sz="2000" b="1" dirty="0">
                <a:cs typeface="Arial" charset="0"/>
              </a:rPr>
              <a:t>s 1960 novel </a:t>
            </a:r>
            <a:r>
              <a:rPr lang="en-US" altLang="ja-JP" sz="2000" b="1" i="1" dirty="0">
                <a:cs typeface="Arial" charset="0"/>
              </a:rPr>
              <a:t>To Kill a Mockingbird</a:t>
            </a:r>
            <a:r>
              <a:rPr lang="en-US" altLang="ja-JP" sz="2000" dirty="0">
                <a:cs typeface="Arial" charset="0"/>
              </a:rPr>
              <a:t>.</a:t>
            </a:r>
          </a:p>
          <a:p>
            <a:pPr eaLnBrk="1" hangingPunct="1"/>
            <a:endParaRPr lang="en-US" sz="1800" dirty="0">
              <a:cs typeface="Arial" charset="0"/>
            </a:endParaRPr>
          </a:p>
        </p:txBody>
      </p:sp>
      <p:pic>
        <p:nvPicPr>
          <p:cNvPr id="20" name="Picture 2" descr="Mockingbirdfirst.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3505200"/>
            <a:ext cx="2133600" cy="314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2" grpId="0"/>
      <p:bldP spid="24" grpId="0"/>
      <p:bldP spid="25" grpId="0"/>
      <p:bldP spid="26"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itle 2"/>
          <p:cNvSpPr>
            <a:spLocks noGrp="1"/>
          </p:cNvSpPr>
          <p:nvPr>
            <p:ph type="title"/>
          </p:nvPr>
        </p:nvSpPr>
        <p:spPr>
          <a:xfrm>
            <a:off x="381000" y="304800"/>
            <a:ext cx="6934200" cy="752475"/>
          </a:xfrm>
        </p:spPr>
        <p:txBody>
          <a:bodyPr/>
          <a:lstStyle/>
          <a:p>
            <a:pPr>
              <a:defRPr/>
            </a:pPr>
            <a:r>
              <a:rPr lang="en-US" b="1" dirty="0">
                <a:solidFill>
                  <a:srgbClr val="800000"/>
                </a:solidFill>
              </a:rPr>
              <a:t>Step 1: Quantitative Measures</a:t>
            </a:r>
          </a:p>
        </p:txBody>
      </p:sp>
      <p:pic>
        <p:nvPicPr>
          <p:cNvPr id="20275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228600"/>
            <a:ext cx="1119188" cy="9334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5540" name="Picture 4" descr="lexi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029200"/>
            <a:ext cx="11811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758" name="Text Box 13"/>
          <p:cNvSpPr txBox="1">
            <a:spLocks noChangeArrowheads="1"/>
          </p:cNvSpPr>
          <p:nvPr/>
        </p:nvSpPr>
        <p:spPr bwMode="auto">
          <a:xfrm>
            <a:off x="4114800" y="1905000"/>
            <a:ext cx="457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endParaRPr lang="en-US" sz="1800">
              <a:cs typeface="Arial" charset="0"/>
            </a:endParaRPr>
          </a:p>
        </p:txBody>
      </p:sp>
      <p:graphicFrame>
        <p:nvGraphicFramePr>
          <p:cNvPr id="29753" name="Group 57"/>
          <p:cNvGraphicFramePr>
            <a:graphicFrameLocks noGrp="1"/>
          </p:cNvGraphicFramePr>
          <p:nvPr>
            <p:extLst>
              <p:ext uri="{D42A27DB-BD31-4B8C-83A1-F6EECF244321}">
                <p14:modId xmlns:p14="http://schemas.microsoft.com/office/powerpoint/2010/main" val="2274553072"/>
              </p:ext>
            </p:extLst>
          </p:nvPr>
        </p:nvGraphicFramePr>
        <p:xfrm>
          <a:off x="2514600" y="1981200"/>
          <a:ext cx="4648200" cy="3714749"/>
        </p:xfrm>
        <a:graphic>
          <a:graphicData uri="http://schemas.openxmlformats.org/drawingml/2006/table">
            <a:tbl>
              <a:tblPr/>
              <a:tblGrid>
                <a:gridCol w="1066800"/>
                <a:gridCol w="1752600"/>
                <a:gridCol w="1828800"/>
              </a:tblGrid>
              <a:tr h="731582">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400" b="1" i="0" u="none" strike="noStrike" cap="none" normalizeH="0" baseline="0">
                          <a:ln>
                            <a:noFill/>
                          </a:ln>
                          <a:solidFill>
                            <a:srgbClr val="A50021"/>
                          </a:solidFill>
                          <a:effectLst/>
                          <a:latin typeface="Arial" charset="0"/>
                          <a:ea typeface="ＭＳ Ｐゴシック" charset="0"/>
                          <a:cs typeface="Geneva" charset="0"/>
                        </a:rPr>
                        <a:t>Gr. Band</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400" b="1" i="0" u="none" strike="noStrike" cap="none" normalizeH="0" baseline="0">
                          <a:ln>
                            <a:noFill/>
                          </a:ln>
                          <a:solidFill>
                            <a:srgbClr val="A50021"/>
                          </a:solidFill>
                          <a:effectLst/>
                          <a:latin typeface="Arial" charset="0"/>
                          <a:ea typeface="ＭＳ Ｐゴシック" charset="0"/>
                          <a:cs typeface="Geneva" charset="0"/>
                        </a:rPr>
                        <a:t>Old Lexile</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400" b="1" i="0" u="none" strike="noStrike" cap="none" normalizeH="0" baseline="0">
                          <a:ln>
                            <a:noFill/>
                          </a:ln>
                          <a:solidFill>
                            <a:srgbClr val="A50021"/>
                          </a:solidFill>
                          <a:effectLst/>
                          <a:latin typeface="Arial" charset="0"/>
                          <a:ea typeface="ＭＳ Ｐゴシック" charset="0"/>
                          <a:cs typeface="Geneva" charset="0"/>
                        </a:rPr>
                        <a:t>Lexile Rangle Aligned to the CC Standards</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930">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K - 1</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N/A</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N/A</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930">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2 – 3</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cs typeface="Geneva" charset="0"/>
                        </a:rPr>
                        <a:t>450 </a:t>
                      </a:r>
                      <a:r>
                        <a:rPr kumimoji="0" lang="en-US" sz="1600" b="1" i="0" u="none" strike="noStrike" cap="none" normalizeH="0" baseline="0" dirty="0" smtClean="0">
                          <a:ln>
                            <a:noFill/>
                          </a:ln>
                          <a:solidFill>
                            <a:schemeClr val="tx1"/>
                          </a:solidFill>
                          <a:effectLst/>
                          <a:latin typeface="Arial" charset="0"/>
                          <a:ea typeface="ＭＳ Ｐゴシック" charset="0"/>
                          <a:cs typeface="Geneva" charset="0"/>
                        </a:rPr>
                        <a:t>– 725</a:t>
                      </a:r>
                      <a:endParaRPr kumimoji="0" lang="en-US" sz="1600" b="1" i="0" u="none" strike="noStrike" cap="none" normalizeH="0" baseline="0" dirty="0">
                        <a:ln>
                          <a:noFill/>
                        </a:ln>
                        <a:solidFill>
                          <a:schemeClr val="tx1"/>
                        </a:solidFill>
                        <a:effectLst/>
                        <a:latin typeface="Arial" charset="0"/>
                        <a:ea typeface="ＭＳ Ｐゴシック" charset="0"/>
                        <a:cs typeface="Geneva" charset="0"/>
                      </a:endParaRP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450 – 790</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517">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4 – 5</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cs typeface="Geneva" charset="0"/>
                        </a:rPr>
                        <a:t>645 </a:t>
                      </a:r>
                      <a:r>
                        <a:rPr kumimoji="0" lang="en-US" sz="1600" b="1" i="0" u="none" strike="noStrike" cap="none" normalizeH="0" baseline="0" dirty="0" smtClean="0">
                          <a:ln>
                            <a:noFill/>
                          </a:ln>
                          <a:solidFill>
                            <a:schemeClr val="tx1"/>
                          </a:solidFill>
                          <a:effectLst/>
                          <a:latin typeface="Arial" charset="0"/>
                          <a:ea typeface="ＭＳ Ｐゴシック" charset="0"/>
                          <a:cs typeface="Geneva" charset="0"/>
                        </a:rPr>
                        <a:t>– </a:t>
                      </a:r>
                      <a:r>
                        <a:rPr kumimoji="0" lang="en-US" sz="1600" b="1" i="0" u="none" strike="noStrike" cap="none" normalizeH="0" baseline="0" dirty="0">
                          <a:ln>
                            <a:noFill/>
                          </a:ln>
                          <a:solidFill>
                            <a:schemeClr val="tx1"/>
                          </a:solidFill>
                          <a:effectLst/>
                          <a:latin typeface="Arial" charset="0"/>
                          <a:ea typeface="ＭＳ Ｐゴシック" charset="0"/>
                          <a:cs typeface="Geneva" charset="0"/>
                        </a:rPr>
                        <a:t>845</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770 – 980</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930">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6 – 8</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cs typeface="Geneva" charset="0"/>
                        </a:rPr>
                        <a:t>860 – 1010</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955 – 1155</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930">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9 – 10</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cs typeface="Geneva" charset="0"/>
                        </a:rPr>
                        <a:t>960 </a:t>
                      </a:r>
                      <a:r>
                        <a:rPr kumimoji="0" lang="en-US" sz="1600" b="1" i="0" u="none" strike="noStrike" cap="none" normalizeH="0" baseline="0" dirty="0" smtClean="0">
                          <a:ln>
                            <a:noFill/>
                          </a:ln>
                          <a:solidFill>
                            <a:schemeClr val="tx1"/>
                          </a:solidFill>
                          <a:effectLst/>
                          <a:latin typeface="Arial" charset="0"/>
                          <a:ea typeface="ＭＳ Ｐゴシック" charset="0"/>
                          <a:cs typeface="Geneva" charset="0"/>
                        </a:rPr>
                        <a:t>– 1115</a:t>
                      </a:r>
                      <a:endParaRPr kumimoji="0" lang="en-US" sz="1600" b="1" i="0" u="none" strike="noStrike" cap="none" normalizeH="0" baseline="0" dirty="0">
                        <a:ln>
                          <a:noFill/>
                        </a:ln>
                        <a:solidFill>
                          <a:schemeClr val="tx1"/>
                        </a:solidFill>
                        <a:effectLst/>
                        <a:latin typeface="Arial" charset="0"/>
                        <a:ea typeface="ＭＳ Ｐゴシック" charset="0"/>
                        <a:cs typeface="Geneva" charset="0"/>
                      </a:endParaRP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1080 – 1305</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930">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Geneva" charset="0"/>
                        </a:rPr>
                        <a:t>11 - CCR</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cs typeface="Geneva" charset="0"/>
                        </a:rPr>
                        <a:t>1070 – 1220</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90000"/>
                        </a:spcBef>
                        <a:spcAft>
                          <a:spcPts val="60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cs typeface="Geneva" charset="0"/>
                        </a:rPr>
                        <a:t>1215 </a:t>
                      </a:r>
                      <a:r>
                        <a:rPr kumimoji="0" lang="en-US" sz="1600" b="1" i="0" u="none" strike="noStrike" cap="none" normalizeH="0" baseline="0" dirty="0" smtClean="0">
                          <a:ln>
                            <a:noFill/>
                          </a:ln>
                          <a:solidFill>
                            <a:schemeClr val="tx1"/>
                          </a:solidFill>
                          <a:effectLst/>
                          <a:latin typeface="Arial" charset="0"/>
                          <a:ea typeface="ＭＳ Ｐゴシック" charset="0"/>
                          <a:cs typeface="Geneva" charset="0"/>
                        </a:rPr>
                        <a:t>– 1355</a:t>
                      </a:r>
                      <a:endParaRPr kumimoji="0" lang="en-US" sz="1600" b="1" i="0" u="none" strike="noStrike" cap="none" normalizeH="0" baseline="0" dirty="0">
                        <a:ln>
                          <a:noFill/>
                        </a:ln>
                        <a:solidFill>
                          <a:schemeClr val="tx1"/>
                        </a:solidFill>
                        <a:effectLst/>
                        <a:latin typeface="Arial" charset="0"/>
                        <a:ea typeface="ＭＳ Ｐゴシック" charset="0"/>
                        <a:cs typeface="Geneva" charset="0"/>
                      </a:endParaRP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655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a:latin typeface="Bookman Old Style" charset="0"/>
              </a:rPr>
              <a:t>Getting Started</a:t>
            </a:r>
          </a:p>
        </p:txBody>
      </p:sp>
      <p:sp>
        <p:nvSpPr>
          <p:cNvPr id="124930" name="Content Placeholder 2"/>
          <p:cNvSpPr>
            <a:spLocks noGrp="1"/>
          </p:cNvSpPr>
          <p:nvPr>
            <p:ph sz="quarter" idx="1"/>
          </p:nvPr>
        </p:nvSpPr>
        <p:spPr>
          <a:xfrm>
            <a:off x="381000" y="1447800"/>
            <a:ext cx="8229600" cy="4937125"/>
          </a:xfrm>
        </p:spPr>
        <p:txBody>
          <a:bodyPr/>
          <a:lstStyle/>
          <a:p>
            <a:pPr lvl="1">
              <a:spcAft>
                <a:spcPts val="1800"/>
              </a:spcAft>
              <a:buFont typeface="Wingdings 3" charset="2"/>
              <a:buChar char=""/>
            </a:pPr>
            <a:r>
              <a:rPr lang="en-US" sz="2800" dirty="0" smtClean="0">
                <a:solidFill>
                  <a:schemeClr val="accent1"/>
                </a:solidFill>
                <a:latin typeface="Gill Sans MT" charset="0"/>
              </a:rPr>
              <a:t>Name and Role</a:t>
            </a:r>
          </a:p>
          <a:p>
            <a:pPr lvl="1">
              <a:spcAft>
                <a:spcPts val="600"/>
              </a:spcAft>
            </a:pPr>
            <a:r>
              <a:rPr lang="en-US" sz="2800" dirty="0">
                <a:solidFill>
                  <a:schemeClr val="accent1"/>
                </a:solidFill>
                <a:latin typeface="Gill Sans MT" charset="0"/>
              </a:rPr>
              <a:t>Experience with Common Core</a:t>
            </a:r>
          </a:p>
          <a:p>
            <a:pPr marL="549275" lvl="2" indent="0">
              <a:buFont typeface="Wingdings 3" charset="0"/>
              <a:buNone/>
            </a:pPr>
            <a:endParaRPr lang="en-US" dirty="0">
              <a:solidFill>
                <a:schemeClr val="tx2"/>
              </a:solidFill>
              <a:latin typeface="Gill Sans MT" charset="0"/>
            </a:endParaRPr>
          </a:p>
          <a:p>
            <a:pPr lvl="1">
              <a:spcAft>
                <a:spcPts val="3000"/>
              </a:spcAft>
            </a:pPr>
            <a:r>
              <a:rPr lang="en-US" sz="2800" dirty="0">
                <a:solidFill>
                  <a:srgbClr val="4F81BD"/>
                </a:solidFill>
                <a:latin typeface="Gill Sans MT" charset="0"/>
              </a:rPr>
              <a:t>Agenda </a:t>
            </a:r>
            <a:endParaRPr lang="en-US" dirty="0">
              <a:latin typeface="Gill Sans MT" charset="0"/>
            </a:endParaRPr>
          </a:p>
          <a:p>
            <a:pPr lvl="1">
              <a:buFont typeface="Wingdings 3" charset="0"/>
              <a:buNone/>
            </a:pPr>
            <a:r>
              <a:rPr lang="en-US" dirty="0">
                <a:latin typeface="Gill Sans MT" charset="0"/>
              </a:rPr>
              <a:t>	</a:t>
            </a:r>
          </a:p>
          <a:p>
            <a:pPr lvl="1">
              <a:buFont typeface="Wingdings 3" charset="0"/>
              <a:buNone/>
            </a:pPr>
            <a:endParaRPr lang="en-US" dirty="0">
              <a:latin typeface="Gill Sans MT" charset="0"/>
            </a:endParaRPr>
          </a:p>
          <a:p>
            <a:pPr lvl="1">
              <a:buFont typeface="Wingdings 3" charset="0"/>
              <a:buNone/>
            </a:pPr>
            <a:endParaRPr lang="en-US" dirty="0">
              <a:latin typeface="Gill Sans MT"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6849" name="Content Placeholder 1"/>
          <p:cNvSpPr>
            <a:spLocks noGrp="1"/>
          </p:cNvSpPr>
          <p:nvPr>
            <p:ph idx="1"/>
          </p:nvPr>
        </p:nvSpPr>
        <p:spPr>
          <a:xfrm>
            <a:off x="152400" y="1371600"/>
            <a:ext cx="8839200" cy="4506913"/>
          </a:xfrm>
        </p:spPr>
        <p:txBody>
          <a:bodyPr/>
          <a:lstStyle/>
          <a:p>
            <a:r>
              <a:rPr lang="en-US" sz="2000">
                <a:solidFill>
                  <a:srgbClr val="0070C0"/>
                </a:solidFill>
                <a:latin typeface="Gill Sans MT" charset="0"/>
                <a:cs typeface="Geneva" charset="0"/>
              </a:rPr>
              <a:t>Finding a Lexile Measure for Text: </a:t>
            </a:r>
            <a:r>
              <a:rPr lang="en-US" sz="2000">
                <a:latin typeface="Gill Sans MT" charset="0"/>
                <a:cs typeface="Geneva" charset="0"/>
              </a:rPr>
              <a:t>	</a:t>
            </a:r>
            <a:r>
              <a:rPr lang="en-US" sz="2000">
                <a:latin typeface="Gill Sans MT" charset="0"/>
                <a:cs typeface="Geneva" charset="0"/>
                <a:hlinkClick r:id="rId3"/>
              </a:rPr>
              <a:t>http://www.lexile.com/findabook</a:t>
            </a:r>
            <a:r>
              <a:rPr lang="en-US" sz="2400">
                <a:latin typeface="Gill Sans MT" charset="0"/>
                <a:cs typeface="Geneva" charset="0"/>
                <a:hlinkClick r:id="rId3"/>
              </a:rPr>
              <a:t>/</a:t>
            </a:r>
            <a:r>
              <a:rPr lang="en-US" sz="2400">
                <a:latin typeface="Gill Sans MT" charset="0"/>
                <a:cs typeface="Geneva" charset="0"/>
              </a:rPr>
              <a:t> </a:t>
            </a:r>
          </a:p>
        </p:txBody>
      </p:sp>
      <p:sp>
        <p:nvSpPr>
          <p:cNvPr id="206850" name="Title 2"/>
          <p:cNvSpPr>
            <a:spLocks noGrp="1"/>
          </p:cNvSpPr>
          <p:nvPr>
            <p:ph type="title"/>
          </p:nvPr>
        </p:nvSpPr>
        <p:spPr>
          <a:xfrm>
            <a:off x="0" y="0"/>
            <a:ext cx="7315200" cy="1285875"/>
          </a:xfrm>
        </p:spPr>
        <p:txBody>
          <a:bodyPr/>
          <a:lstStyle/>
          <a:p>
            <a:r>
              <a:rPr lang="en-US" sz="3600" b="1">
                <a:latin typeface="Bookman Old Style" charset="0"/>
                <a:cs typeface="Geneva" charset="0"/>
              </a:rPr>
              <a:t>	Step 1: Quantitative Measures</a:t>
            </a:r>
          </a:p>
        </p:txBody>
      </p:sp>
      <p:pic>
        <p:nvPicPr>
          <p:cNvPr id="20685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192088"/>
            <a:ext cx="1119188" cy="9334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65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3725"/>
            <a:ext cx="9144000"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a:spLocks noChangeArrowheads="1"/>
          </p:cNvSpPr>
          <p:nvPr/>
        </p:nvSpPr>
        <p:spPr bwMode="auto">
          <a:xfrm>
            <a:off x="6553200" y="3124200"/>
            <a:ext cx="2590800" cy="2209800"/>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8897" name="Content Placeholder 1"/>
          <p:cNvSpPr>
            <a:spLocks noGrp="1"/>
          </p:cNvSpPr>
          <p:nvPr>
            <p:ph idx="1"/>
          </p:nvPr>
        </p:nvSpPr>
        <p:spPr>
          <a:xfrm>
            <a:off x="228600" y="1371600"/>
            <a:ext cx="8610600" cy="4506913"/>
          </a:xfrm>
        </p:spPr>
        <p:txBody>
          <a:bodyPr/>
          <a:lstStyle/>
          <a:p>
            <a:pPr algn="ctr"/>
            <a:endParaRPr lang="en-US" sz="2400">
              <a:latin typeface="Gill Sans MT" charset="0"/>
              <a:cs typeface="Geneva" charset="0"/>
            </a:endParaRPr>
          </a:p>
        </p:txBody>
      </p:sp>
      <p:sp>
        <p:nvSpPr>
          <p:cNvPr id="208898" name="Title 2"/>
          <p:cNvSpPr>
            <a:spLocks noGrp="1"/>
          </p:cNvSpPr>
          <p:nvPr>
            <p:ph type="title"/>
          </p:nvPr>
        </p:nvSpPr>
        <p:spPr>
          <a:xfrm>
            <a:off x="0" y="0"/>
            <a:ext cx="7543800" cy="1285875"/>
          </a:xfrm>
        </p:spPr>
        <p:txBody>
          <a:bodyPr/>
          <a:lstStyle/>
          <a:p>
            <a:r>
              <a:rPr lang="en-US" b="1">
                <a:latin typeface="Bookman Old Style" charset="0"/>
                <a:cs typeface="Geneva" charset="0"/>
              </a:rPr>
              <a:t>	</a:t>
            </a:r>
            <a:r>
              <a:rPr lang="en-US" sz="3600" b="1">
                <a:latin typeface="Bookman Old Style" charset="0"/>
                <a:cs typeface="Geneva" charset="0"/>
              </a:rPr>
              <a:t>Step 1: Quantitative Measures</a:t>
            </a:r>
          </a:p>
        </p:txBody>
      </p:sp>
      <p:pic>
        <p:nvPicPr>
          <p:cNvPr id="20890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228600"/>
            <a:ext cx="1119188" cy="9334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0890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371600"/>
            <a:ext cx="91440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Down Arrow 7"/>
          <p:cNvSpPr/>
          <p:nvPr/>
        </p:nvSpPr>
        <p:spPr>
          <a:xfrm rot="8162018">
            <a:off x="2206625" y="3917950"/>
            <a:ext cx="685800" cy="928688"/>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Oval 8"/>
          <p:cNvSpPr>
            <a:spLocks noChangeArrowheads="1"/>
          </p:cNvSpPr>
          <p:nvPr/>
        </p:nvSpPr>
        <p:spPr bwMode="auto">
          <a:xfrm>
            <a:off x="3119438" y="3676650"/>
            <a:ext cx="1147762" cy="704850"/>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2667000"/>
          <a:ext cx="8458200" cy="2908352"/>
        </p:xfrm>
        <a:graphic>
          <a:graphicData uri="http://schemas.openxmlformats.org/drawingml/2006/table">
            <a:tbl>
              <a:tblPr/>
              <a:tblGrid>
                <a:gridCol w="2819400"/>
                <a:gridCol w="2819400"/>
                <a:gridCol w="2819400"/>
              </a:tblGrid>
              <a:tr h="6399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Gill Sans MT" charset="0"/>
                          <a:ea typeface="ＭＳ Ｐゴシック" charset="0"/>
                          <a:cs typeface="ＭＳ Ｐゴシック" charset="0"/>
                        </a:rPr>
                        <a:t>Text Complexity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Gill Sans MT" charset="0"/>
                          <a:ea typeface="ＭＳ Ｐゴシック" charset="0"/>
                          <a:cs typeface="ＭＳ Ｐゴシック" charset="0"/>
                        </a:rPr>
                        <a:t>Grade Bands</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Gill Sans MT" charset="0"/>
                          <a:ea typeface="ＭＳ Ｐゴシック" charset="0"/>
                          <a:cs typeface="ＭＳ Ｐゴシック" charset="0"/>
                        </a:rPr>
                        <a:t>Suggested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Gill Sans MT" charset="0"/>
                          <a:ea typeface="ＭＳ Ｐゴシック" charset="0"/>
                          <a:cs typeface="ＭＳ Ｐゴシック" charset="0"/>
                        </a:rPr>
                        <a:t>Lexile Range</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Gill Sans MT" charset="0"/>
                          <a:ea typeface="ＭＳ Ｐゴシック" charset="0"/>
                          <a:cs typeface="ＭＳ Ｐゴシック" charset="0"/>
                        </a:rPr>
                        <a:t>Suggested ATOS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Gill Sans MT" charset="0"/>
                          <a:ea typeface="ＭＳ Ｐゴシック" charset="0"/>
                          <a:cs typeface="ＭＳ Ｐゴシック" charset="0"/>
                        </a:rPr>
                        <a:t>Book Level Range**</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K-1</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100L – 500L*</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1.0 – 2.5</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r>
              <a:tr h="4111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2-3</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450L – 790L </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2.0 – 4.0</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r>
              <a:tr h="371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4-5</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770L – 980L</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3.0 – 5.7</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r>
              <a:tr h="371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6-8</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Gill Sans MT" charset="0"/>
                          <a:ea typeface="ＭＳ Ｐゴシック" charset="0"/>
                          <a:cs typeface="ＭＳ Ｐゴシック" charset="0"/>
                        </a:rPr>
                        <a:t>955L – 1155L</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4.0 – 8.0</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r>
              <a:tr h="371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9-10</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1080L – 1305L</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4.6 – 10.0</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ACB"/>
                    </a:solidFill>
                  </a:tcPr>
                </a:tc>
              </a:tr>
              <a:tr h="371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11-CCR</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Gill Sans MT" charset="0"/>
                          <a:ea typeface="ＭＳ Ｐゴシック" charset="0"/>
                          <a:cs typeface="ＭＳ Ｐゴシック" charset="0"/>
                        </a:rPr>
                        <a:t>1215L – 1355L</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Gill Sans MT" charset="0"/>
                          <a:ea typeface="ＭＳ Ｐゴシック" charset="0"/>
                          <a:cs typeface="ＭＳ Ｐゴシック" charset="0"/>
                        </a:rPr>
                        <a:t>4.8 – 12.0</a:t>
                      </a:r>
                    </a:p>
                  </a:txBody>
                  <a:tcPr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5E7"/>
                    </a:solidFill>
                  </a:tcPr>
                </a:tc>
              </a:tr>
            </a:tbl>
          </a:graphicData>
        </a:graphic>
      </p:graphicFrame>
      <p:sp>
        <p:nvSpPr>
          <p:cNvPr id="210979" name="TextBox 1"/>
          <p:cNvSpPr txBox="1">
            <a:spLocks noChangeArrowheads="1"/>
          </p:cNvSpPr>
          <p:nvPr/>
        </p:nvSpPr>
        <p:spPr bwMode="auto">
          <a:xfrm>
            <a:off x="2749550" y="1279525"/>
            <a:ext cx="5715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b="1">
                <a:solidFill>
                  <a:srgbClr val="000000"/>
                </a:solidFill>
                <a:latin typeface="Calibri" charset="0"/>
                <a:cs typeface="Arial" charset="0"/>
              </a:rPr>
              <a:t>Quantitative Measures Ranges for </a:t>
            </a:r>
          </a:p>
          <a:p>
            <a:pPr algn="ctr" eaLnBrk="1" hangingPunct="1"/>
            <a:r>
              <a:rPr lang="en-US" b="1">
                <a:solidFill>
                  <a:srgbClr val="000000"/>
                </a:solidFill>
                <a:latin typeface="Calibri" charset="0"/>
                <a:cs typeface="Arial" charset="0"/>
              </a:rPr>
              <a:t>Text Complexity Grade Bands </a:t>
            </a:r>
          </a:p>
        </p:txBody>
      </p:sp>
      <p:sp>
        <p:nvSpPr>
          <p:cNvPr id="210980" name="TextBox 2"/>
          <p:cNvSpPr txBox="1">
            <a:spLocks noChangeArrowheads="1"/>
          </p:cNvSpPr>
          <p:nvPr/>
        </p:nvSpPr>
        <p:spPr bwMode="auto">
          <a:xfrm>
            <a:off x="3048000" y="923925"/>
            <a:ext cx="5029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a:solidFill>
                  <a:srgbClr val="000000"/>
                </a:solidFill>
                <a:latin typeface="Calibri" charset="0"/>
                <a:cs typeface="Arial" charset="0"/>
              </a:rPr>
              <a:t>Kansas Common Core Standards</a:t>
            </a:r>
          </a:p>
        </p:txBody>
      </p:sp>
      <p:sp>
        <p:nvSpPr>
          <p:cNvPr id="210981" name="TextBox 3"/>
          <p:cNvSpPr txBox="1">
            <a:spLocks noChangeArrowheads="1"/>
          </p:cNvSpPr>
          <p:nvPr/>
        </p:nvSpPr>
        <p:spPr bwMode="auto">
          <a:xfrm>
            <a:off x="457200" y="5757863"/>
            <a:ext cx="838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000000"/>
                </a:solidFill>
                <a:latin typeface="Calibri" charset="0"/>
                <a:cs typeface="Arial" charset="0"/>
              </a:rPr>
              <a:t>* The K-1 suggested Lexile range was not identified by the Common Core State Standards and was added by Kansas.</a:t>
            </a:r>
          </a:p>
          <a:p>
            <a:pPr eaLnBrk="1" hangingPunct="1"/>
            <a:endParaRPr lang="en-US" sz="1200">
              <a:solidFill>
                <a:srgbClr val="000000"/>
              </a:solidFill>
              <a:latin typeface="Calibri" charset="0"/>
              <a:cs typeface="Arial" charset="0"/>
            </a:endParaRPr>
          </a:p>
          <a:p>
            <a:pPr eaLnBrk="1" hangingPunct="1"/>
            <a:r>
              <a:rPr lang="en-US" sz="1200">
                <a:solidFill>
                  <a:srgbClr val="000000"/>
                </a:solidFill>
                <a:latin typeface="Calibri" charset="0"/>
                <a:cs typeface="Arial" charset="0"/>
              </a:rPr>
              <a:t>** Taken from </a:t>
            </a:r>
            <a:r>
              <a:rPr lang="en-US" sz="1200" i="1">
                <a:solidFill>
                  <a:srgbClr val="000000"/>
                </a:solidFill>
                <a:latin typeface="Calibri" charset="0"/>
                <a:cs typeface="Arial" charset="0"/>
              </a:rPr>
              <a:t>Accelerated Reader and the Common Core State Standards,</a:t>
            </a:r>
            <a:r>
              <a:rPr lang="en-US" sz="1200">
                <a:solidFill>
                  <a:srgbClr val="000000"/>
                </a:solidFill>
                <a:latin typeface="Calibri" charset="0"/>
                <a:cs typeface="Arial" charset="0"/>
              </a:rPr>
              <a:t> available at the following URL: </a:t>
            </a:r>
          </a:p>
          <a:p>
            <a:pPr eaLnBrk="1" hangingPunct="1"/>
            <a:r>
              <a:rPr lang="en-US" sz="1200">
                <a:solidFill>
                  <a:srgbClr val="000000"/>
                </a:solidFill>
                <a:latin typeface="Calibri" charset="0"/>
                <a:cs typeface="Arial" charset="0"/>
              </a:rPr>
              <a:t>      http://doc.renlearn.com/KMNet/R004572117GKC46B.pdf  </a:t>
            </a:r>
          </a:p>
        </p:txBody>
      </p:sp>
      <p:pic>
        <p:nvPicPr>
          <p:cNvPr id="2109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41350"/>
            <a:ext cx="21336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p:cNvSpPr>
            <a:spLocks noChangeArrowheads="1"/>
          </p:cNvSpPr>
          <p:nvPr/>
        </p:nvSpPr>
        <p:spPr bwMode="auto">
          <a:xfrm>
            <a:off x="381000" y="4038600"/>
            <a:ext cx="8467725" cy="533400"/>
          </a:xfrm>
          <a:prstGeom prst="ellipse">
            <a:avLst/>
          </a:prstGeom>
          <a:noFill/>
          <a:ln w="508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Title 2"/>
          <p:cNvSpPr>
            <a:spLocks noGrp="1"/>
          </p:cNvSpPr>
          <p:nvPr>
            <p:ph type="title"/>
          </p:nvPr>
        </p:nvSpPr>
        <p:spPr>
          <a:xfrm>
            <a:off x="381000" y="-152400"/>
            <a:ext cx="6248400" cy="1285875"/>
          </a:xfrm>
        </p:spPr>
        <p:txBody>
          <a:bodyPr/>
          <a:lstStyle/>
          <a:p>
            <a:r>
              <a:rPr lang="en-US" sz="2400" b="1" dirty="0" smtClean="0">
                <a:latin typeface="Bookman Old Style" charset="0"/>
                <a:cs typeface="Geneva" charset="0"/>
              </a:rPr>
              <a:t>Step </a:t>
            </a:r>
            <a:r>
              <a:rPr lang="en-US" sz="2400" b="1" dirty="0">
                <a:latin typeface="Bookman Old Style" charset="0"/>
                <a:cs typeface="Geneva" charset="0"/>
              </a:rPr>
              <a:t>1: Quantitative Measures</a:t>
            </a:r>
          </a:p>
        </p:txBody>
      </p:sp>
      <p:pic>
        <p:nvPicPr>
          <p:cNvPr id="2129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2313" y="209550"/>
            <a:ext cx="1119187" cy="9334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12996" name="Picture 2" descr="Mockingbirdfirst.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612900"/>
            <a:ext cx="1676400" cy="247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997" name="TextBox 1"/>
          <p:cNvSpPr txBox="1">
            <a:spLocks noChangeArrowheads="1"/>
          </p:cNvSpPr>
          <p:nvPr/>
        </p:nvSpPr>
        <p:spPr bwMode="auto">
          <a:xfrm>
            <a:off x="2971800" y="1905000"/>
            <a:ext cx="2133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cs typeface="Arial" charset="0"/>
              </a:rPr>
              <a:t>Lexile Text Measure: </a:t>
            </a:r>
          </a:p>
        </p:txBody>
      </p:sp>
      <p:sp>
        <p:nvSpPr>
          <p:cNvPr id="212999" name="TextBox 3"/>
          <p:cNvSpPr txBox="1">
            <a:spLocks noChangeArrowheads="1"/>
          </p:cNvSpPr>
          <p:nvPr/>
        </p:nvSpPr>
        <p:spPr bwMode="auto">
          <a:xfrm>
            <a:off x="5410200" y="1828800"/>
            <a:ext cx="12954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rgbClr val="C00000"/>
                </a:solidFill>
                <a:cs typeface="Arial" charset="0"/>
              </a:rPr>
              <a:t>870L</a:t>
            </a:r>
          </a:p>
        </p:txBody>
      </p:sp>
      <p:pic>
        <p:nvPicPr>
          <p:cNvPr id="11" name="Picture 4" descr="lexil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1612900"/>
            <a:ext cx="11811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2895600"/>
            <a:ext cx="4242142" cy="304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 name="Oval 2"/>
          <p:cNvSpPr/>
          <p:nvPr/>
        </p:nvSpPr>
        <p:spPr>
          <a:xfrm>
            <a:off x="4648200" y="4648200"/>
            <a:ext cx="2057400" cy="228600"/>
          </a:xfrm>
          <a:prstGeom prst="ellipse">
            <a:avLst/>
          </a:prstGeom>
          <a:noFill/>
          <a:ln w="19050"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ssolv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41" name="Title 2"/>
          <p:cNvSpPr>
            <a:spLocks noGrp="1"/>
          </p:cNvSpPr>
          <p:nvPr>
            <p:ph type="title"/>
          </p:nvPr>
        </p:nvSpPr>
        <p:spPr>
          <a:xfrm>
            <a:off x="0" y="0"/>
            <a:ext cx="7543800" cy="1285875"/>
          </a:xfrm>
        </p:spPr>
        <p:txBody>
          <a:bodyPr/>
          <a:lstStyle/>
          <a:p>
            <a:r>
              <a:rPr lang="en-US" b="1">
                <a:latin typeface="Bookman Old Style" charset="0"/>
                <a:cs typeface="Geneva" charset="0"/>
              </a:rPr>
              <a:t>	</a:t>
            </a:r>
            <a:r>
              <a:rPr lang="en-US" sz="3600" b="1">
                <a:latin typeface="Bookman Old Style" charset="0"/>
                <a:cs typeface="Geneva" charset="0"/>
              </a:rPr>
              <a:t>Step 1: Quantitative Measures</a:t>
            </a:r>
          </a:p>
        </p:txBody>
      </p:sp>
      <p:pic>
        <p:nvPicPr>
          <p:cNvPr id="2150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119188" cy="9334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1504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286000"/>
            <a:ext cx="4433888" cy="3716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15045" name="TextBox 1"/>
          <p:cNvSpPr txBox="1">
            <a:spLocks noChangeArrowheads="1"/>
          </p:cNvSpPr>
          <p:nvPr/>
        </p:nvSpPr>
        <p:spPr bwMode="auto">
          <a:xfrm>
            <a:off x="114300" y="1385888"/>
            <a:ext cx="8801100"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rgbClr val="0070C0"/>
                </a:solidFill>
                <a:cs typeface="Geneva" charset="0"/>
              </a:rPr>
              <a:t>For texts not in the Lexile database, consider using the Lexile Analyzer: </a:t>
            </a:r>
            <a:r>
              <a:rPr lang="en-US" sz="2000" b="1">
                <a:cs typeface="Geneva" charset="0"/>
                <a:hlinkClick r:id="rId5"/>
              </a:rPr>
              <a:t>http://www.lexile.com/analyzer/</a:t>
            </a:r>
            <a:r>
              <a:rPr lang="en-US" sz="2000" b="1">
                <a:cs typeface="Geneva" charset="0"/>
              </a:rPr>
              <a:t> </a:t>
            </a:r>
          </a:p>
          <a:p>
            <a:pPr eaLnBrk="1" hangingPunct="1"/>
            <a:endParaRPr lang="en-US" sz="1800" b="1">
              <a:cs typeface="Arial" charset="0"/>
            </a:endParaRPr>
          </a:p>
        </p:txBody>
      </p:sp>
      <p:sp>
        <p:nvSpPr>
          <p:cNvPr id="3" name="TextBox 2"/>
          <p:cNvSpPr txBox="1">
            <a:spLocks noChangeArrowheads="1"/>
          </p:cNvSpPr>
          <p:nvPr/>
        </p:nvSpPr>
        <p:spPr bwMode="auto">
          <a:xfrm>
            <a:off x="114300" y="2209800"/>
            <a:ext cx="4152900" cy="408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2000" b="1">
                <a:cs typeface="Arial" charset="0"/>
              </a:rPr>
              <a:t>Registration is required (free) </a:t>
            </a:r>
            <a:r>
              <a:rPr lang="en-US" sz="1400" b="1">
                <a:cs typeface="Arial" charset="0"/>
                <a:hlinkClick r:id="rId6"/>
              </a:rPr>
              <a:t>http://www.lexile.com/account/register/</a:t>
            </a:r>
            <a:endParaRPr lang="en-US" sz="1400" b="1">
              <a:cs typeface="Arial" charset="0"/>
            </a:endParaRPr>
          </a:p>
          <a:p>
            <a:pPr eaLnBrk="1" hangingPunct="1">
              <a:buFont typeface="Arial" charset="0"/>
              <a:buChar char="•"/>
            </a:pPr>
            <a:r>
              <a:rPr lang="en-US" sz="2000" b="1">
                <a:cs typeface="Arial" charset="0"/>
              </a:rPr>
              <a:t>Allows user to receive an </a:t>
            </a:r>
            <a:r>
              <a:rPr lang="ja-JP" altLang="en-US" sz="2000" b="1">
                <a:cs typeface="Arial" charset="0"/>
              </a:rPr>
              <a:t>“</a:t>
            </a:r>
            <a:r>
              <a:rPr lang="en-US" altLang="ja-JP" sz="2000" b="1">
                <a:cs typeface="Arial" charset="0"/>
              </a:rPr>
              <a:t>estimated</a:t>
            </a:r>
            <a:r>
              <a:rPr lang="ja-JP" altLang="en-US" sz="2000" b="1">
                <a:cs typeface="Arial" charset="0"/>
              </a:rPr>
              <a:t>”</a:t>
            </a:r>
            <a:r>
              <a:rPr lang="en-US" altLang="ja-JP" sz="2000" b="1">
                <a:cs typeface="Arial" charset="0"/>
              </a:rPr>
              <a:t> Lexile score</a:t>
            </a:r>
          </a:p>
          <a:p>
            <a:pPr eaLnBrk="1" hangingPunct="1">
              <a:buFont typeface="Arial" charset="0"/>
              <a:buChar char="•"/>
            </a:pPr>
            <a:r>
              <a:rPr lang="en-US" sz="2000" b="1">
                <a:cs typeface="Arial" charset="0"/>
              </a:rPr>
              <a:t>Accommodates texts up to 1000 words in length</a:t>
            </a:r>
          </a:p>
          <a:p>
            <a:pPr eaLnBrk="1" hangingPunct="1">
              <a:buFont typeface="Arial" charset="0"/>
              <a:buChar char="•"/>
            </a:pPr>
            <a:r>
              <a:rPr lang="en-US" sz="2000" b="1">
                <a:cs typeface="Arial" charset="0"/>
              </a:rPr>
              <a:t>Texts of any length can be evaluated using the Professional Lexile Analyzer—educators can upgrade to this tool for free by requesting access </a:t>
            </a:r>
            <a:r>
              <a:rPr lang="en-US" sz="1400" b="1">
                <a:cs typeface="Arial" charset="0"/>
                <a:hlinkClick r:id="rId7"/>
              </a:rPr>
              <a:t>http://www.lexile.com/account/profile/access/</a:t>
            </a:r>
            <a:r>
              <a:rPr lang="en-US" sz="1400">
                <a:cs typeface="Arial" charset="0"/>
              </a:rPr>
              <a:t>  </a:t>
            </a:r>
          </a:p>
        </p:txBody>
      </p:sp>
    </p:spTree>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709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08213"/>
            <a:ext cx="3565525" cy="299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091" name="TextBox 1"/>
          <p:cNvSpPr txBox="1">
            <a:spLocks noChangeArrowheads="1"/>
          </p:cNvSpPr>
          <p:nvPr/>
        </p:nvSpPr>
        <p:spPr bwMode="auto">
          <a:xfrm>
            <a:off x="609600" y="19050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b="1">
                <a:solidFill>
                  <a:srgbClr val="0070C0"/>
                </a:solidFill>
                <a:cs typeface="Geneva" charset="0"/>
              </a:rPr>
              <a:t>Step 2: </a:t>
            </a:r>
            <a:r>
              <a:rPr lang="en-US" b="1" i="1">
                <a:solidFill>
                  <a:srgbClr val="0070C0"/>
                </a:solidFill>
                <a:cs typeface="Geneva" charset="0"/>
              </a:rPr>
              <a:t>Qualitative</a:t>
            </a:r>
            <a:r>
              <a:rPr lang="en-US" b="1">
                <a:solidFill>
                  <a:srgbClr val="0070C0"/>
                </a:solidFill>
                <a:cs typeface="Geneva" charset="0"/>
              </a:rPr>
              <a:t> Measures</a:t>
            </a:r>
            <a:endParaRPr lang="en-US">
              <a:solidFill>
                <a:srgbClr val="0070C0"/>
              </a:solidFill>
              <a:cs typeface="Arial" charset="0"/>
            </a:endParaRPr>
          </a:p>
        </p:txBody>
      </p:sp>
      <p:sp>
        <p:nvSpPr>
          <p:cNvPr id="7" name="TextBox 6"/>
          <p:cNvSpPr txBox="1">
            <a:spLocks noChangeArrowheads="1"/>
          </p:cNvSpPr>
          <p:nvPr/>
        </p:nvSpPr>
        <p:spPr bwMode="auto">
          <a:xfrm>
            <a:off x="4495800" y="2662238"/>
            <a:ext cx="4038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cs typeface="Arial" charset="0"/>
              </a:rPr>
              <a:t>Measures such as:</a:t>
            </a:r>
          </a:p>
          <a:p>
            <a:pPr lvl="1" eaLnBrk="1" hangingPunct="1">
              <a:buFont typeface="Arial" charset="0"/>
              <a:buChar char="•"/>
            </a:pPr>
            <a:r>
              <a:rPr lang="en-US" sz="2000" b="1">
                <a:cs typeface="Arial" charset="0"/>
              </a:rPr>
              <a:t>Levels of meaning</a:t>
            </a:r>
          </a:p>
          <a:p>
            <a:pPr lvl="1" eaLnBrk="1" hangingPunct="1">
              <a:buFont typeface="Arial" charset="0"/>
              <a:buChar char="•"/>
            </a:pPr>
            <a:r>
              <a:rPr lang="en-US" sz="2000" b="1">
                <a:cs typeface="Arial" charset="0"/>
              </a:rPr>
              <a:t>Levels of purpose</a:t>
            </a:r>
          </a:p>
          <a:p>
            <a:pPr lvl="1" eaLnBrk="1" hangingPunct="1">
              <a:buFont typeface="Arial" charset="0"/>
              <a:buChar char="•"/>
            </a:pPr>
            <a:r>
              <a:rPr lang="en-US" sz="2000" b="1">
                <a:cs typeface="Arial" charset="0"/>
              </a:rPr>
              <a:t>Structure</a:t>
            </a:r>
          </a:p>
          <a:p>
            <a:pPr lvl="1" eaLnBrk="1" hangingPunct="1">
              <a:buFont typeface="Arial" charset="0"/>
              <a:buChar char="•"/>
            </a:pPr>
            <a:r>
              <a:rPr lang="en-US" sz="2000" b="1">
                <a:cs typeface="Arial" charset="0"/>
              </a:rPr>
              <a:t>Organization</a:t>
            </a:r>
          </a:p>
          <a:p>
            <a:pPr lvl="1" eaLnBrk="1" hangingPunct="1">
              <a:buFont typeface="Arial" charset="0"/>
              <a:buChar char="•"/>
            </a:pPr>
            <a:r>
              <a:rPr lang="en-US" sz="2000" b="1">
                <a:cs typeface="Arial" charset="0"/>
              </a:rPr>
              <a:t>Language conventionality</a:t>
            </a:r>
          </a:p>
          <a:p>
            <a:pPr lvl="1" eaLnBrk="1" hangingPunct="1">
              <a:buFont typeface="Arial" charset="0"/>
              <a:buChar char="•"/>
            </a:pPr>
            <a:r>
              <a:rPr lang="en-US" sz="2000" b="1">
                <a:cs typeface="Arial" charset="0"/>
              </a:rPr>
              <a:t>Language clarity</a:t>
            </a:r>
          </a:p>
          <a:p>
            <a:pPr lvl="1" eaLnBrk="1" hangingPunct="1">
              <a:buFont typeface="Arial" charset="0"/>
              <a:buChar char="•"/>
            </a:pPr>
            <a:r>
              <a:rPr lang="en-US" sz="2000" b="1">
                <a:cs typeface="Arial" charset="0"/>
              </a:rPr>
              <a:t>Prior knowledge demands</a:t>
            </a:r>
          </a:p>
        </p:txBody>
      </p:sp>
    </p:spTree>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itle 2"/>
          <p:cNvSpPr>
            <a:spLocks noGrp="1"/>
          </p:cNvSpPr>
          <p:nvPr>
            <p:ph type="title"/>
          </p:nvPr>
        </p:nvSpPr>
        <p:spPr>
          <a:xfrm>
            <a:off x="609600" y="533400"/>
            <a:ext cx="6096000" cy="600075"/>
          </a:xfrm>
        </p:spPr>
        <p:txBody>
          <a:bodyPr/>
          <a:lstStyle/>
          <a:p>
            <a:r>
              <a:rPr lang="en-US" sz="2800" b="1" dirty="0" smtClean="0">
                <a:latin typeface="Bookman Old Style" charset="0"/>
                <a:cs typeface="Geneva" charset="0"/>
              </a:rPr>
              <a:t>Step </a:t>
            </a:r>
            <a:r>
              <a:rPr lang="en-US" sz="2800" b="1" dirty="0">
                <a:latin typeface="Bookman Old Style" charset="0"/>
                <a:cs typeface="Geneva" charset="0"/>
              </a:rPr>
              <a:t>2: Qualitative Measures</a:t>
            </a:r>
          </a:p>
        </p:txBody>
      </p:sp>
      <p:pic>
        <p:nvPicPr>
          <p:cNvPr id="21913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7713" y="381000"/>
            <a:ext cx="1219200" cy="1025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19140" name="TextBox 2"/>
          <p:cNvSpPr txBox="1">
            <a:spLocks noChangeArrowheads="1"/>
          </p:cNvSpPr>
          <p:nvPr/>
        </p:nvSpPr>
        <p:spPr bwMode="auto">
          <a:xfrm>
            <a:off x="814388" y="1600200"/>
            <a:ext cx="73263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b="1">
                <a:solidFill>
                  <a:srgbClr val="0070C0"/>
                </a:solidFill>
                <a:cs typeface="Geneva" charset="0"/>
              </a:rPr>
              <a:t>The Qualitative Measures Rubrics </a:t>
            </a:r>
          </a:p>
          <a:p>
            <a:pPr algn="ctr" eaLnBrk="1" hangingPunct="1"/>
            <a:r>
              <a:rPr lang="en-US" sz="2000" b="1">
                <a:solidFill>
                  <a:srgbClr val="0070C0"/>
                </a:solidFill>
                <a:cs typeface="Geneva" charset="0"/>
              </a:rPr>
              <a:t>for Literary and Informational Text</a:t>
            </a:r>
            <a:r>
              <a:rPr lang="en-US" sz="1800" b="1">
                <a:solidFill>
                  <a:srgbClr val="0070C0"/>
                </a:solidFill>
                <a:cs typeface="Geneva" charset="0"/>
              </a:rPr>
              <a:t>:</a:t>
            </a:r>
          </a:p>
          <a:p>
            <a:pPr algn="ctr" eaLnBrk="1" hangingPunct="1"/>
            <a:endParaRPr lang="en-US" sz="2000">
              <a:cs typeface="Geneva" charset="0"/>
            </a:endParaRPr>
          </a:p>
          <a:p>
            <a:pPr eaLnBrk="1" hangingPunct="1"/>
            <a:endParaRPr lang="en-US" sz="1800" b="1">
              <a:cs typeface="Geneva" charset="0"/>
            </a:endParaRPr>
          </a:p>
          <a:p>
            <a:pPr eaLnBrk="1" hangingPunct="1"/>
            <a:endParaRPr lang="en-US" sz="1800">
              <a:cs typeface="Arial" charset="0"/>
            </a:endParaRPr>
          </a:p>
        </p:txBody>
      </p:sp>
      <p:pic>
        <p:nvPicPr>
          <p:cNvPr id="21914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213" y="2667000"/>
            <a:ext cx="3557587" cy="2392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1914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935413"/>
            <a:ext cx="3592513" cy="24145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Title 1"/>
          <p:cNvSpPr>
            <a:spLocks noGrp="1"/>
          </p:cNvSpPr>
          <p:nvPr>
            <p:ph type="title"/>
          </p:nvPr>
        </p:nvSpPr>
        <p:spPr/>
        <p:txBody>
          <a:bodyPr/>
          <a:lstStyle/>
          <a:p>
            <a:r>
              <a:rPr lang="en-US" dirty="0" smtClean="0">
                <a:latin typeface="Bookman Old Style" charset="0"/>
              </a:rPr>
              <a:t>Group </a:t>
            </a:r>
            <a:r>
              <a:rPr lang="en-US" dirty="0">
                <a:latin typeface="Bookman Old Style" charset="0"/>
              </a:rPr>
              <a:t>Share</a:t>
            </a:r>
          </a:p>
        </p:txBody>
      </p:sp>
      <p:sp>
        <p:nvSpPr>
          <p:cNvPr id="221186" name="Content Placeholder 2"/>
          <p:cNvSpPr>
            <a:spLocks noGrp="1"/>
          </p:cNvSpPr>
          <p:nvPr>
            <p:ph idx="1"/>
          </p:nvPr>
        </p:nvSpPr>
        <p:spPr>
          <a:xfrm>
            <a:off x="457200" y="1219200"/>
            <a:ext cx="8229600" cy="4937125"/>
          </a:xfrm>
        </p:spPr>
        <p:txBody>
          <a:bodyPr/>
          <a:lstStyle/>
          <a:p>
            <a:r>
              <a:rPr lang="en-US" dirty="0">
                <a:latin typeface="Gill Sans MT" charset="0"/>
              </a:rPr>
              <a:t>How do the demands for text complexity increase from low to high</a:t>
            </a:r>
            <a:r>
              <a:rPr lang="en-US" dirty="0" smtClean="0">
                <a:latin typeface="Gill Sans MT" charset="0"/>
              </a:rPr>
              <a:t>?</a:t>
            </a:r>
          </a:p>
          <a:p>
            <a:r>
              <a:rPr lang="en-US" dirty="0" smtClean="0">
                <a:latin typeface="Gill Sans MT" charset="0"/>
              </a:rPr>
              <a:t>Review one of the 4 categories on the rubric and create a one sentence summary of how this category changes.</a:t>
            </a:r>
          </a:p>
          <a:p>
            <a:r>
              <a:rPr lang="en-US" dirty="0" smtClean="0">
                <a:latin typeface="Gill Sans MT" charset="0"/>
              </a:rPr>
              <a:t>Each group member share out your understanding of your category.</a:t>
            </a:r>
            <a:endParaRPr lang="en-US" dirty="0">
              <a:latin typeface="Gill Sans MT" charset="0"/>
            </a:endParaRPr>
          </a:p>
          <a:p>
            <a:endParaRPr lang="en-US" dirty="0">
              <a:latin typeface="Gill Sans MT" charset="0"/>
            </a:endParaRPr>
          </a:p>
          <a:p>
            <a:pPr>
              <a:buFont typeface="Wingdings 3" charset="0"/>
              <a:buNone/>
            </a:pPr>
            <a:endParaRPr lang="en-US" dirty="0">
              <a:latin typeface="Gill Sans MT"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1186">
                                            <p:txEl>
                                              <p:pRg st="0" end="0"/>
                                            </p:txEl>
                                          </p:spTgt>
                                        </p:tgtEl>
                                        <p:attrNameLst>
                                          <p:attrName>style.visibility</p:attrName>
                                        </p:attrNameLst>
                                      </p:cBhvr>
                                      <p:to>
                                        <p:strVal val="visible"/>
                                      </p:to>
                                    </p:set>
                                    <p:animEffect transition="in" filter="fade">
                                      <p:cBhvr>
                                        <p:cTn id="7" dur="500"/>
                                        <p:tgtEl>
                                          <p:spTgt spid="2211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1186">
                                            <p:txEl>
                                              <p:pRg st="1" end="1"/>
                                            </p:txEl>
                                          </p:spTgt>
                                        </p:tgtEl>
                                        <p:attrNameLst>
                                          <p:attrName>style.visibility</p:attrName>
                                        </p:attrNameLst>
                                      </p:cBhvr>
                                      <p:to>
                                        <p:strVal val="visible"/>
                                      </p:to>
                                    </p:set>
                                    <p:animEffect transition="in" filter="fade">
                                      <p:cBhvr>
                                        <p:cTn id="12" dur="500"/>
                                        <p:tgtEl>
                                          <p:spTgt spid="22118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1186">
                                            <p:txEl>
                                              <p:pRg st="2" end="2"/>
                                            </p:txEl>
                                          </p:spTgt>
                                        </p:tgtEl>
                                        <p:attrNameLst>
                                          <p:attrName>style.visibility</p:attrName>
                                        </p:attrNameLst>
                                      </p:cBhvr>
                                      <p:to>
                                        <p:strVal val="visible"/>
                                      </p:to>
                                    </p:set>
                                    <p:animEffect transition="in" filter="fade">
                                      <p:cBhvr>
                                        <p:cTn id="17" dur="500"/>
                                        <p:tgtEl>
                                          <p:spTgt spid="2211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a:t>
            </a:r>
            <a:r>
              <a:rPr lang="en-US" i="1" dirty="0" smtClean="0"/>
              <a:t>TKAM </a:t>
            </a:r>
            <a:r>
              <a:rPr lang="en-US" dirty="0" smtClean="0"/>
              <a:t>in a Think-Pair-Share</a:t>
            </a:r>
            <a:endParaRPr lang="en-US" dirty="0"/>
          </a:p>
        </p:txBody>
      </p:sp>
      <p:sp>
        <p:nvSpPr>
          <p:cNvPr id="3" name="Content Placeholder 2"/>
          <p:cNvSpPr>
            <a:spLocks noGrp="1"/>
          </p:cNvSpPr>
          <p:nvPr>
            <p:ph sz="quarter" idx="1"/>
          </p:nvPr>
        </p:nvSpPr>
        <p:spPr/>
        <p:txBody>
          <a:bodyPr/>
          <a:lstStyle/>
          <a:p>
            <a:pPr marL="0" indent="0">
              <a:buNone/>
            </a:pPr>
            <a:r>
              <a:rPr lang="en-US" sz="3200" dirty="0" smtClean="0"/>
              <a:t>Now that you have a better understanding of the Text Complexity Rubric, individually try to determine where </a:t>
            </a:r>
            <a:r>
              <a:rPr lang="en-US" sz="3200" i="1" dirty="0" smtClean="0"/>
              <a:t>TKAM </a:t>
            </a:r>
            <a:r>
              <a:rPr lang="en-US" sz="3200" dirty="0" smtClean="0"/>
              <a:t>would fall in each of the 4 categories.</a:t>
            </a:r>
          </a:p>
          <a:p>
            <a:pPr marL="0" indent="0">
              <a:buNone/>
            </a:pPr>
            <a:endParaRPr lang="en-US" sz="1600" dirty="0"/>
          </a:p>
          <a:p>
            <a:pPr marL="0" indent="0">
              <a:buNone/>
            </a:pPr>
            <a:r>
              <a:rPr lang="en-US" sz="3200" dirty="0" smtClean="0"/>
              <a:t>Share your evaluation of text complexity with your elbow partner.</a:t>
            </a:r>
          </a:p>
          <a:p>
            <a:pPr marL="0" indent="0">
              <a:buNone/>
            </a:pPr>
            <a:endParaRPr lang="en-US" sz="1600" dirty="0"/>
          </a:p>
          <a:p>
            <a:pPr marL="0" indent="0">
              <a:buNone/>
            </a:pPr>
            <a:r>
              <a:rPr lang="en-US" sz="3200" dirty="0" smtClean="0"/>
              <a:t>Be prepared to share with the whole group your response for any category. </a:t>
            </a:r>
            <a:endParaRPr lang="en-US" sz="3200" dirty="0"/>
          </a:p>
        </p:txBody>
      </p:sp>
    </p:spTree>
    <p:extLst>
      <p:ext uri="{BB962C8B-B14F-4D97-AF65-F5344CB8AC3E}">
        <p14:creationId xmlns:p14="http://schemas.microsoft.com/office/powerpoint/2010/main" val="2909311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Title 2"/>
          <p:cNvSpPr>
            <a:spLocks noGrp="1"/>
          </p:cNvSpPr>
          <p:nvPr>
            <p:ph type="title"/>
          </p:nvPr>
        </p:nvSpPr>
        <p:spPr>
          <a:xfrm>
            <a:off x="0" y="0"/>
            <a:ext cx="6096000" cy="1285875"/>
          </a:xfrm>
        </p:spPr>
        <p:txBody>
          <a:bodyPr/>
          <a:lstStyle/>
          <a:p>
            <a:r>
              <a:rPr lang="en-US" b="1">
                <a:latin typeface="Bookman Old Style" charset="0"/>
                <a:cs typeface="Geneva" charset="0"/>
              </a:rPr>
              <a:t>	Step 2: Qualitative Measures</a:t>
            </a:r>
          </a:p>
        </p:txBody>
      </p:sp>
      <p:pic>
        <p:nvPicPr>
          <p:cNvPr id="22323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77800"/>
            <a:ext cx="1219200" cy="1025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232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72575"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Multiply 1"/>
          <p:cNvSpPr/>
          <p:nvPr/>
        </p:nvSpPr>
        <p:spPr bwMode="auto">
          <a:xfrm>
            <a:off x="2362200" y="1066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7" name="Multiply 6"/>
          <p:cNvSpPr/>
          <p:nvPr/>
        </p:nvSpPr>
        <p:spPr bwMode="auto">
          <a:xfrm>
            <a:off x="2362200" y="1833563"/>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8" name="Multiply 7"/>
          <p:cNvSpPr/>
          <p:nvPr/>
        </p:nvSpPr>
        <p:spPr bwMode="auto">
          <a:xfrm>
            <a:off x="4733925" y="2198688"/>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9" name="Multiply 8"/>
          <p:cNvSpPr/>
          <p:nvPr/>
        </p:nvSpPr>
        <p:spPr bwMode="auto">
          <a:xfrm>
            <a:off x="2368550" y="2441575"/>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11" name="Multiply 10"/>
          <p:cNvSpPr/>
          <p:nvPr/>
        </p:nvSpPr>
        <p:spPr bwMode="auto">
          <a:xfrm>
            <a:off x="2368550" y="3733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12" name="Multiply 11"/>
          <p:cNvSpPr/>
          <p:nvPr/>
        </p:nvSpPr>
        <p:spPr bwMode="auto">
          <a:xfrm>
            <a:off x="2368550" y="42672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13" name="Multiply 12"/>
          <p:cNvSpPr/>
          <p:nvPr/>
        </p:nvSpPr>
        <p:spPr bwMode="auto">
          <a:xfrm>
            <a:off x="2362200" y="54102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14" name="Multiply 13"/>
          <p:cNvSpPr/>
          <p:nvPr/>
        </p:nvSpPr>
        <p:spPr bwMode="auto">
          <a:xfrm>
            <a:off x="76200" y="6019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
        <p:nvSpPr>
          <p:cNvPr id="15" name="Multiply 14"/>
          <p:cNvSpPr/>
          <p:nvPr/>
        </p:nvSpPr>
        <p:spPr bwMode="auto">
          <a:xfrm>
            <a:off x="4733925" y="6400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a:latin typeface="Arial" pitchFamily="-108" charset="0"/>
            </a:endParaRPr>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dirty="0" smtClean="0">
                <a:latin typeface="Bookman Old Style" charset="0"/>
              </a:rPr>
              <a:t>Participants will be able to…</a:t>
            </a:r>
            <a:endParaRPr lang="en-US" dirty="0">
              <a:latin typeface="Bookman Old Style" charset="0"/>
            </a:endParaRPr>
          </a:p>
        </p:txBody>
      </p:sp>
      <p:sp>
        <p:nvSpPr>
          <p:cNvPr id="124930" name="Content Placeholder 2"/>
          <p:cNvSpPr>
            <a:spLocks noGrp="1"/>
          </p:cNvSpPr>
          <p:nvPr>
            <p:ph sz="quarter" idx="1"/>
          </p:nvPr>
        </p:nvSpPr>
        <p:spPr>
          <a:xfrm>
            <a:off x="228600" y="1219200"/>
            <a:ext cx="8686800" cy="4937125"/>
          </a:xfrm>
        </p:spPr>
        <p:txBody>
          <a:bodyPr/>
          <a:lstStyle/>
          <a:p>
            <a:pPr lvl="1">
              <a:spcAft>
                <a:spcPts val="1800"/>
              </a:spcAft>
            </a:pPr>
            <a:r>
              <a:rPr lang="en-US" sz="2800" dirty="0" smtClean="0">
                <a:solidFill>
                  <a:schemeClr val="accent1"/>
                </a:solidFill>
                <a:latin typeface="Gill Sans MT" charset="0"/>
              </a:rPr>
              <a:t>Explain current work of the Core to College Grant</a:t>
            </a:r>
          </a:p>
          <a:p>
            <a:pPr lvl="1">
              <a:spcAft>
                <a:spcPts val="1800"/>
              </a:spcAft>
            </a:pPr>
            <a:r>
              <a:rPr lang="en-US" sz="2800" dirty="0" smtClean="0">
                <a:solidFill>
                  <a:schemeClr val="accent1"/>
                </a:solidFill>
                <a:latin typeface="Gill Sans MT" charset="0"/>
              </a:rPr>
              <a:t>Articulate the importance of Text Complexity in the Common Core State Standards (CCSS)</a:t>
            </a:r>
          </a:p>
          <a:p>
            <a:pPr lvl="1">
              <a:spcAft>
                <a:spcPts val="1800"/>
              </a:spcAft>
            </a:pPr>
            <a:r>
              <a:rPr lang="en-US" sz="2800" dirty="0" smtClean="0">
                <a:solidFill>
                  <a:schemeClr val="accent1"/>
                </a:solidFill>
                <a:latin typeface="Gill Sans MT" charset="0"/>
              </a:rPr>
              <a:t>Evaluate Text Complexity</a:t>
            </a:r>
          </a:p>
          <a:p>
            <a:pPr lvl="1">
              <a:spcAft>
                <a:spcPts val="1800"/>
              </a:spcAft>
            </a:pPr>
            <a:r>
              <a:rPr lang="en-US" sz="2800" dirty="0" smtClean="0">
                <a:solidFill>
                  <a:schemeClr val="accent1"/>
                </a:solidFill>
                <a:latin typeface="Gill Sans MT" charset="0"/>
              </a:rPr>
              <a:t>Understand the performance task component of the Smarter Balanced Assessment</a:t>
            </a:r>
          </a:p>
          <a:p>
            <a:pPr lvl="1">
              <a:spcAft>
                <a:spcPts val="1800"/>
              </a:spcAft>
            </a:pPr>
            <a:r>
              <a:rPr lang="en-US" sz="2800" dirty="0" smtClean="0">
                <a:solidFill>
                  <a:schemeClr val="accent1"/>
                </a:solidFill>
                <a:latin typeface="Gill Sans MT" charset="0"/>
              </a:rPr>
              <a:t>Compare the rigor of the Smarter Balanced Assessments to previous State assessments (HSPE)</a:t>
            </a:r>
          </a:p>
          <a:p>
            <a:pPr lvl="1">
              <a:spcAft>
                <a:spcPts val="1800"/>
              </a:spcAft>
              <a:buFont typeface="Wingdings 3" charset="0"/>
              <a:buNone/>
            </a:pPr>
            <a:endParaRPr lang="en-US" dirty="0" smtClean="0">
              <a:latin typeface="Gill Sans MT" charset="0"/>
            </a:endParaRPr>
          </a:p>
          <a:p>
            <a:pPr lvl="1">
              <a:spcAft>
                <a:spcPts val="1800"/>
              </a:spcAft>
              <a:buFont typeface="Wingdings 3" charset="0"/>
              <a:buNone/>
            </a:pPr>
            <a:r>
              <a:rPr lang="en-US" dirty="0">
                <a:latin typeface="Gill Sans MT" charset="0"/>
              </a:rPr>
              <a:t>	</a:t>
            </a:r>
          </a:p>
          <a:p>
            <a:pPr lvl="1">
              <a:spcAft>
                <a:spcPts val="1800"/>
              </a:spcAft>
              <a:buFont typeface="Wingdings 3" charset="0"/>
              <a:buNone/>
            </a:pPr>
            <a:endParaRPr lang="en-US" dirty="0">
              <a:latin typeface="Gill Sans MT" charset="0"/>
            </a:endParaRPr>
          </a:p>
          <a:p>
            <a:pPr lvl="1">
              <a:spcAft>
                <a:spcPts val="1800"/>
              </a:spcAft>
              <a:buFont typeface="Wingdings 3" charset="0"/>
              <a:buNone/>
            </a:pPr>
            <a:endParaRPr lang="en-US" dirty="0">
              <a:latin typeface="Gill Sans MT"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4930">
                                            <p:txEl>
                                              <p:pRg st="0" end="0"/>
                                            </p:txEl>
                                          </p:spTgt>
                                        </p:tgtEl>
                                        <p:attrNameLst>
                                          <p:attrName>style.visibility</p:attrName>
                                        </p:attrNameLst>
                                      </p:cBhvr>
                                      <p:to>
                                        <p:strVal val="visible"/>
                                      </p:to>
                                    </p:set>
                                    <p:animEffect transition="in" filter="fade">
                                      <p:cBhvr>
                                        <p:cTn id="7" dur="500"/>
                                        <p:tgtEl>
                                          <p:spTgt spid="1249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4930">
                                            <p:txEl>
                                              <p:pRg st="1" end="1"/>
                                            </p:txEl>
                                          </p:spTgt>
                                        </p:tgtEl>
                                        <p:attrNameLst>
                                          <p:attrName>style.visibility</p:attrName>
                                        </p:attrNameLst>
                                      </p:cBhvr>
                                      <p:to>
                                        <p:strVal val="visible"/>
                                      </p:to>
                                    </p:set>
                                    <p:animEffect transition="in" filter="fade">
                                      <p:cBhvr>
                                        <p:cTn id="12" dur="500"/>
                                        <p:tgtEl>
                                          <p:spTgt spid="1249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4930">
                                            <p:txEl>
                                              <p:pRg st="2" end="2"/>
                                            </p:txEl>
                                          </p:spTgt>
                                        </p:tgtEl>
                                        <p:attrNameLst>
                                          <p:attrName>style.visibility</p:attrName>
                                        </p:attrNameLst>
                                      </p:cBhvr>
                                      <p:to>
                                        <p:strVal val="visible"/>
                                      </p:to>
                                    </p:set>
                                    <p:animEffect transition="in" filter="fade">
                                      <p:cBhvr>
                                        <p:cTn id="17" dur="500"/>
                                        <p:tgtEl>
                                          <p:spTgt spid="1249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4930">
                                            <p:txEl>
                                              <p:pRg st="3" end="3"/>
                                            </p:txEl>
                                          </p:spTgt>
                                        </p:tgtEl>
                                        <p:attrNameLst>
                                          <p:attrName>style.visibility</p:attrName>
                                        </p:attrNameLst>
                                      </p:cBhvr>
                                      <p:to>
                                        <p:strVal val="visible"/>
                                      </p:to>
                                    </p:set>
                                    <p:animEffect transition="in" filter="fade">
                                      <p:cBhvr>
                                        <p:cTn id="22" dur="500"/>
                                        <p:tgtEl>
                                          <p:spTgt spid="12493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4930">
                                            <p:txEl>
                                              <p:pRg st="4" end="4"/>
                                            </p:txEl>
                                          </p:spTgt>
                                        </p:tgtEl>
                                        <p:attrNameLst>
                                          <p:attrName>style.visibility</p:attrName>
                                        </p:attrNameLst>
                                      </p:cBhvr>
                                      <p:to>
                                        <p:strVal val="visible"/>
                                      </p:to>
                                    </p:set>
                                    <p:animEffect transition="in" filter="fade">
                                      <p:cBhvr>
                                        <p:cTn id="27" dur="500"/>
                                        <p:tgtEl>
                                          <p:spTgt spid="12493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uiExpand="1" build="p" bldLvl="3"/>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Title 2"/>
          <p:cNvSpPr>
            <a:spLocks noGrp="1"/>
          </p:cNvSpPr>
          <p:nvPr>
            <p:ph type="title"/>
          </p:nvPr>
        </p:nvSpPr>
        <p:spPr>
          <a:xfrm>
            <a:off x="381000" y="-152400"/>
            <a:ext cx="6858000" cy="1285875"/>
          </a:xfrm>
        </p:spPr>
        <p:txBody>
          <a:bodyPr/>
          <a:lstStyle/>
          <a:p>
            <a:r>
              <a:rPr lang="en-US" b="1" dirty="0" smtClean="0">
                <a:latin typeface="Bookman Old Style" charset="0"/>
                <a:cs typeface="Geneva" charset="0"/>
              </a:rPr>
              <a:t>Step </a:t>
            </a:r>
            <a:r>
              <a:rPr lang="en-US" b="1" dirty="0">
                <a:latin typeface="Bookman Old Style" charset="0"/>
                <a:cs typeface="Geneva" charset="0"/>
              </a:rPr>
              <a:t>2: Qualitative Measures</a:t>
            </a:r>
          </a:p>
        </p:txBody>
      </p:sp>
      <p:pic>
        <p:nvPicPr>
          <p:cNvPr id="225282"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7713" y="203200"/>
            <a:ext cx="1219200" cy="1025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 name="Picture 2" descr="Mockingbirdfirst.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788" y="2024063"/>
            <a:ext cx="1676400" cy="247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
          <p:cNvSpPr txBox="1">
            <a:spLocks noChangeArrowheads="1"/>
          </p:cNvSpPr>
          <p:nvPr/>
        </p:nvSpPr>
        <p:spPr bwMode="auto">
          <a:xfrm>
            <a:off x="2019300" y="2017713"/>
            <a:ext cx="2286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cs typeface="Arial" charset="0"/>
              </a:rPr>
              <a:t>Lexile Text Measure: </a:t>
            </a:r>
          </a:p>
        </p:txBody>
      </p:sp>
      <p:sp>
        <p:nvSpPr>
          <p:cNvPr id="15" name="TextBox 3"/>
          <p:cNvSpPr txBox="1">
            <a:spLocks noChangeArrowheads="1"/>
          </p:cNvSpPr>
          <p:nvPr/>
        </p:nvSpPr>
        <p:spPr bwMode="auto">
          <a:xfrm>
            <a:off x="4305300" y="1941513"/>
            <a:ext cx="12954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rgbClr val="C00000"/>
                </a:solidFill>
                <a:cs typeface="Arial" charset="0"/>
              </a:rPr>
              <a:t>870L</a:t>
            </a:r>
          </a:p>
        </p:txBody>
      </p:sp>
      <p:pic>
        <p:nvPicPr>
          <p:cNvPr id="17"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1905000"/>
            <a:ext cx="2633663" cy="1892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8" name="Oval 17"/>
          <p:cNvSpPr>
            <a:spLocks noChangeArrowheads="1"/>
          </p:cNvSpPr>
          <p:nvPr/>
        </p:nvSpPr>
        <p:spPr bwMode="auto">
          <a:xfrm>
            <a:off x="6173788" y="2895600"/>
            <a:ext cx="2325687" cy="304800"/>
          </a:xfrm>
          <a:prstGeom prst="ellipse">
            <a:avLst/>
          </a:prstGeom>
          <a:noFill/>
          <a:ln w="508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pic>
        <p:nvPicPr>
          <p:cNvPr id="19"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5813" y="4540250"/>
            <a:ext cx="2633662" cy="1892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 name="Oval 19"/>
          <p:cNvSpPr>
            <a:spLocks noChangeArrowheads="1"/>
          </p:cNvSpPr>
          <p:nvPr/>
        </p:nvSpPr>
        <p:spPr bwMode="auto">
          <a:xfrm>
            <a:off x="6029325" y="5791200"/>
            <a:ext cx="2325688" cy="209550"/>
          </a:xfrm>
          <a:prstGeom prst="ellipse">
            <a:avLst/>
          </a:prstGeom>
          <a:noFill/>
          <a:ln w="50800">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
        <p:nvSpPr>
          <p:cNvPr id="225292" name="TextBox 1"/>
          <p:cNvSpPr txBox="1">
            <a:spLocks noChangeArrowheads="1"/>
          </p:cNvSpPr>
          <p:nvPr/>
        </p:nvSpPr>
        <p:spPr bwMode="auto">
          <a:xfrm>
            <a:off x="685800" y="1458913"/>
            <a:ext cx="7543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dirty="0">
                <a:solidFill>
                  <a:srgbClr val="0070C0"/>
                </a:solidFill>
                <a:cs typeface="Arial" charset="0"/>
              </a:rPr>
              <a:t>From examining the quantitative measures, we knew</a:t>
            </a:r>
            <a:r>
              <a:rPr lang="en-US" sz="1800" dirty="0">
                <a:solidFill>
                  <a:srgbClr val="0070C0"/>
                </a:solidFill>
                <a:cs typeface="Arial" charset="0"/>
              </a:rPr>
              <a:t>:</a:t>
            </a:r>
          </a:p>
        </p:txBody>
      </p:sp>
      <p:sp>
        <p:nvSpPr>
          <p:cNvPr id="21" name="TextBox 20"/>
          <p:cNvSpPr txBox="1">
            <a:spLocks noChangeArrowheads="1"/>
          </p:cNvSpPr>
          <p:nvPr/>
        </p:nvSpPr>
        <p:spPr bwMode="auto">
          <a:xfrm>
            <a:off x="2019300" y="3898900"/>
            <a:ext cx="7121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0070C0"/>
                </a:solidFill>
                <a:cs typeface="Arial" charset="0"/>
              </a:rPr>
              <a:t>But after reflecting upon the qualitative measures, we believed</a:t>
            </a:r>
            <a:r>
              <a:rPr lang="en-US" sz="1800">
                <a:solidFill>
                  <a:srgbClr val="0000FF"/>
                </a:solidFill>
                <a:cs typeface="Arial" charset="0"/>
              </a:rPr>
              <a:t>:</a:t>
            </a:r>
          </a:p>
        </p:txBody>
      </p:sp>
      <p:pic>
        <p:nvPicPr>
          <p:cNvPr id="49169"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4410075"/>
            <a:ext cx="2870200" cy="21510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916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8" grpId="0" animBg="1"/>
      <p:bldP spid="20" grpId="0" animBg="1"/>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733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366963"/>
            <a:ext cx="3175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4419600" y="2362200"/>
            <a:ext cx="4038600" cy="410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4163" indent="-284163"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cs typeface="Arial" charset="0"/>
              </a:rPr>
              <a:t>Considerations such as:</a:t>
            </a:r>
          </a:p>
          <a:p>
            <a:pPr eaLnBrk="1" hangingPunct="1">
              <a:buFont typeface="Arial" charset="0"/>
              <a:buChar char="•"/>
            </a:pPr>
            <a:r>
              <a:rPr lang="en-US" b="1">
                <a:cs typeface="Arial" charset="0"/>
              </a:rPr>
              <a:t>Motivation</a:t>
            </a:r>
          </a:p>
          <a:p>
            <a:pPr eaLnBrk="1" hangingPunct="1">
              <a:buFont typeface="Arial" charset="0"/>
              <a:buChar char="•"/>
            </a:pPr>
            <a:r>
              <a:rPr lang="en-US" b="1">
                <a:cs typeface="Arial" charset="0"/>
              </a:rPr>
              <a:t>Knowledge and experience</a:t>
            </a:r>
          </a:p>
          <a:p>
            <a:pPr eaLnBrk="1" hangingPunct="1">
              <a:buFont typeface="Arial" charset="0"/>
              <a:buChar char="•"/>
            </a:pPr>
            <a:r>
              <a:rPr lang="en-US" b="1">
                <a:cs typeface="Arial" charset="0"/>
              </a:rPr>
              <a:t>Purpose for reading</a:t>
            </a:r>
          </a:p>
          <a:p>
            <a:pPr eaLnBrk="1" hangingPunct="1">
              <a:buFont typeface="Arial" charset="0"/>
              <a:buChar char="•"/>
            </a:pPr>
            <a:r>
              <a:rPr lang="en-US" b="1">
                <a:cs typeface="Arial" charset="0"/>
              </a:rPr>
              <a:t>Complexity of task assigned   regarding text</a:t>
            </a:r>
          </a:p>
          <a:p>
            <a:pPr eaLnBrk="1" hangingPunct="1">
              <a:buFont typeface="Arial" charset="0"/>
              <a:buChar char="•"/>
            </a:pPr>
            <a:r>
              <a:rPr lang="en-US" b="1">
                <a:cs typeface="Arial" charset="0"/>
              </a:rPr>
              <a:t>Complexity of questions asked regarding text</a:t>
            </a:r>
          </a:p>
          <a:p>
            <a:pPr eaLnBrk="1" hangingPunct="1">
              <a:buFont typeface="Arial" charset="0"/>
              <a:buChar char="•"/>
            </a:pPr>
            <a:endParaRPr lang="en-US" b="1">
              <a:cs typeface="Arial" charset="0"/>
            </a:endParaRPr>
          </a:p>
        </p:txBody>
      </p:sp>
      <p:pic>
        <p:nvPicPr>
          <p:cNvPr id="227332"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1600" y="76200"/>
            <a:ext cx="1270000" cy="1066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609600"/>
            <a:ext cx="7315200" cy="492443"/>
          </a:xfrm>
          <a:prstGeom prst="rect">
            <a:avLst/>
          </a:prstGeom>
        </p:spPr>
        <p:txBody>
          <a:bodyPr wrap="square">
            <a:spAutoFit/>
          </a:bodyPr>
          <a:lstStyle/>
          <a:p>
            <a:pPr>
              <a:defRPr/>
            </a:pPr>
            <a:r>
              <a:rPr lang="en-US" sz="2600" b="1" dirty="0" smtClean="0">
                <a:solidFill>
                  <a:schemeClr val="tx2"/>
                </a:solidFill>
                <a:latin typeface="+mj-lt"/>
                <a:ea typeface="Geneva"/>
                <a:cs typeface="Geneva"/>
              </a:rPr>
              <a:t>Step </a:t>
            </a:r>
            <a:r>
              <a:rPr lang="en-US" sz="2600" b="1" dirty="0">
                <a:solidFill>
                  <a:schemeClr val="tx2"/>
                </a:solidFill>
                <a:latin typeface="+mj-lt"/>
                <a:ea typeface="Geneva"/>
                <a:cs typeface="Geneva"/>
              </a:rPr>
              <a:t>3:Reader </a:t>
            </a:r>
            <a:r>
              <a:rPr lang="en-US" sz="2600" b="1" dirty="0" smtClean="0">
                <a:solidFill>
                  <a:schemeClr val="tx2"/>
                </a:solidFill>
                <a:latin typeface="+mj-lt"/>
                <a:ea typeface="Geneva"/>
                <a:cs typeface="Geneva"/>
              </a:rPr>
              <a:t>and Task Considerations</a:t>
            </a:r>
            <a:endParaRPr lang="en-US" sz="2600" b="1" dirty="0">
              <a:solidFill>
                <a:schemeClr val="tx2"/>
              </a:solidFill>
              <a:latin typeface="+mj-lt"/>
              <a:ea typeface="Geneva"/>
              <a:cs typeface="Geneva"/>
            </a:endParaRPr>
          </a:p>
        </p:txBody>
      </p:sp>
    </p:spTree>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Title 2"/>
          <p:cNvSpPr>
            <a:spLocks noGrp="1"/>
          </p:cNvSpPr>
          <p:nvPr>
            <p:ph type="title"/>
          </p:nvPr>
        </p:nvSpPr>
        <p:spPr>
          <a:xfrm>
            <a:off x="152400" y="-76200"/>
            <a:ext cx="8001000" cy="1285875"/>
          </a:xfrm>
        </p:spPr>
        <p:txBody>
          <a:bodyPr/>
          <a:lstStyle/>
          <a:p>
            <a:pPr>
              <a:defRPr/>
            </a:pPr>
            <a:r>
              <a:rPr lang="en-US" sz="2600" b="1" dirty="0">
                <a:ea typeface="Geneva"/>
                <a:cs typeface="Geneva"/>
              </a:rPr>
              <a:t>Step 3:Reader and Task Considerations</a:t>
            </a:r>
          </a:p>
        </p:txBody>
      </p:sp>
      <p:pic>
        <p:nvPicPr>
          <p:cNvPr id="22937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01625"/>
            <a:ext cx="1270000" cy="1066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29380" name="TextBox 2"/>
          <p:cNvSpPr txBox="1">
            <a:spLocks noChangeArrowheads="1"/>
          </p:cNvSpPr>
          <p:nvPr/>
        </p:nvSpPr>
        <p:spPr bwMode="auto">
          <a:xfrm>
            <a:off x="4572000" y="1600200"/>
            <a:ext cx="3886200"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2000">
              <a:cs typeface="Geneva" charset="0"/>
            </a:endParaRPr>
          </a:p>
          <a:p>
            <a:pPr eaLnBrk="1" hangingPunct="1"/>
            <a:r>
              <a:rPr lang="en-US" b="1">
                <a:cs typeface="Geneva" charset="0"/>
              </a:rPr>
              <a:t>The questions included here are largely open-ended questions without single, correct answers, but help educators to think through the implications of using a particular text in the classroom.</a:t>
            </a:r>
            <a:endParaRPr lang="en-US" b="1">
              <a:cs typeface="Arial" charset="0"/>
            </a:endParaRPr>
          </a:p>
          <a:p>
            <a:pPr eaLnBrk="1" hangingPunct="1"/>
            <a:endParaRPr lang="en-US" b="1">
              <a:cs typeface="Arial" charset="0"/>
            </a:endParaRPr>
          </a:p>
        </p:txBody>
      </p:sp>
      <p:pic>
        <p:nvPicPr>
          <p:cNvPr id="2293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38300"/>
            <a:ext cx="3581400" cy="4838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3473" name="Title 2"/>
          <p:cNvSpPr>
            <a:spLocks noGrp="1"/>
          </p:cNvSpPr>
          <p:nvPr>
            <p:ph type="title"/>
          </p:nvPr>
        </p:nvSpPr>
        <p:spPr>
          <a:xfrm>
            <a:off x="457200" y="-152400"/>
            <a:ext cx="6248400" cy="1285875"/>
          </a:xfrm>
        </p:spPr>
        <p:txBody>
          <a:bodyPr/>
          <a:lstStyle/>
          <a:p>
            <a:r>
              <a:rPr lang="en-US" b="1" dirty="0" smtClean="0">
                <a:latin typeface="Bookman Old Style" charset="0"/>
                <a:cs typeface="Geneva" charset="0"/>
              </a:rPr>
              <a:t>Recommended </a:t>
            </a:r>
            <a:r>
              <a:rPr lang="en-US" b="1" dirty="0">
                <a:latin typeface="Bookman Old Style" charset="0"/>
                <a:cs typeface="Geneva" charset="0"/>
              </a:rPr>
              <a:t>Placement</a:t>
            </a: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4063" y="2819400"/>
            <a:ext cx="3275012" cy="3408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3347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6463" y="152400"/>
            <a:ext cx="1165225" cy="993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3477" name="Picture 2" descr="Mockingbirdfirst.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133600"/>
            <a:ext cx="2311400" cy="340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p:cNvSpPr>
            <a:spLocks noChangeArrowheads="1"/>
          </p:cNvSpPr>
          <p:nvPr/>
        </p:nvSpPr>
        <p:spPr bwMode="auto">
          <a:xfrm>
            <a:off x="4419600" y="5329238"/>
            <a:ext cx="3733800" cy="425450"/>
          </a:xfrm>
          <a:prstGeom prst="ellipse">
            <a:avLst/>
          </a:prstGeom>
          <a:noFill/>
          <a:ln w="508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
        <p:nvSpPr>
          <p:cNvPr id="233479" name="TextBox 8"/>
          <p:cNvSpPr txBox="1">
            <a:spLocks noChangeArrowheads="1"/>
          </p:cNvSpPr>
          <p:nvPr/>
        </p:nvSpPr>
        <p:spPr bwMode="auto">
          <a:xfrm>
            <a:off x="3325813" y="1524000"/>
            <a:ext cx="55133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cs typeface="Arial" charset="0"/>
              </a:rPr>
              <a:t>Based upon all the information—all three legs of the model—the final recommendation for </a:t>
            </a:r>
            <a:r>
              <a:rPr lang="en-US" sz="2000" b="1" i="1">
                <a:cs typeface="Arial" charset="0"/>
              </a:rPr>
              <a:t>To Kill a Mockingbird</a:t>
            </a:r>
            <a:r>
              <a:rPr lang="en-US" sz="2000" b="1">
                <a:cs typeface="Arial" charset="0"/>
              </a:rPr>
              <a:t> is….</a:t>
            </a:r>
          </a:p>
        </p:txBody>
      </p:sp>
    </p:spTree>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2"/>
          <p:cNvSpPr>
            <a:spLocks noGrp="1"/>
          </p:cNvSpPr>
          <p:nvPr>
            <p:ph type="title"/>
          </p:nvPr>
        </p:nvSpPr>
        <p:spPr>
          <a:xfrm>
            <a:off x="457200" y="-152400"/>
            <a:ext cx="6553200" cy="1285875"/>
          </a:xfrm>
        </p:spPr>
        <p:txBody>
          <a:bodyPr/>
          <a:lstStyle/>
          <a:p>
            <a:r>
              <a:rPr lang="en-US" b="1" dirty="0" smtClean="0">
                <a:latin typeface="Bookman Old Style" charset="0"/>
                <a:cs typeface="Geneva" charset="0"/>
              </a:rPr>
              <a:t>Recommended </a:t>
            </a:r>
            <a:r>
              <a:rPr lang="en-US" b="1" dirty="0">
                <a:latin typeface="Bookman Old Style" charset="0"/>
                <a:cs typeface="Geneva" charset="0"/>
              </a:rPr>
              <a:t>Placement</a:t>
            </a:r>
          </a:p>
        </p:txBody>
      </p:sp>
      <p:pic>
        <p:nvPicPr>
          <p:cNvPr id="2355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136525"/>
            <a:ext cx="1165225" cy="993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55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0213" y="1524000"/>
            <a:ext cx="6143625"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2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3700" y="4173538"/>
            <a:ext cx="615315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8"/>
          <p:cNvSpPr>
            <a:spLocks noChangeArrowheads="1"/>
          </p:cNvSpPr>
          <p:nvPr/>
        </p:nvSpPr>
        <p:spPr bwMode="auto">
          <a:xfrm>
            <a:off x="2511425" y="1371600"/>
            <a:ext cx="6602413" cy="501650"/>
          </a:xfrm>
          <a:prstGeom prst="ellipse">
            <a:avLst/>
          </a:prstGeom>
          <a:noFill/>
          <a:ln w="508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
        <p:nvSpPr>
          <p:cNvPr id="10" name="Oval 9"/>
          <p:cNvSpPr>
            <a:spLocks noChangeArrowheads="1"/>
          </p:cNvSpPr>
          <p:nvPr/>
        </p:nvSpPr>
        <p:spPr bwMode="auto">
          <a:xfrm>
            <a:off x="2900363" y="5094288"/>
            <a:ext cx="6243637" cy="501650"/>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sp>
        <p:nvSpPr>
          <p:cNvPr id="235528" name="TextBox 10"/>
          <p:cNvSpPr txBox="1">
            <a:spLocks noChangeArrowheads="1"/>
          </p:cNvSpPr>
          <p:nvPr/>
        </p:nvSpPr>
        <p:spPr bwMode="auto">
          <a:xfrm>
            <a:off x="641350" y="2244725"/>
            <a:ext cx="255905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rgbClr val="0070C0"/>
                </a:solidFill>
                <a:cs typeface="Arial" charset="0"/>
              </a:rPr>
              <a:t>In this instance, Appendix B</a:t>
            </a:r>
          </a:p>
          <a:p>
            <a:pPr eaLnBrk="1" hangingPunct="1"/>
            <a:r>
              <a:rPr lang="en-US" sz="2000" b="1">
                <a:solidFill>
                  <a:srgbClr val="0070C0"/>
                </a:solidFill>
                <a:cs typeface="Arial" charset="0"/>
              </a:rPr>
              <a:t>confirms our evaluation of the novel. </a:t>
            </a:r>
            <a:r>
              <a:rPr lang="en-US" sz="2000" b="1" i="1">
                <a:solidFill>
                  <a:srgbClr val="0070C0"/>
                </a:solidFill>
                <a:cs typeface="Arial" charset="0"/>
              </a:rPr>
              <a:t>To Kill a Mockingbird </a:t>
            </a:r>
            <a:r>
              <a:rPr lang="en-US" sz="2000" b="1">
                <a:solidFill>
                  <a:srgbClr val="0070C0"/>
                </a:solidFill>
                <a:cs typeface="Arial" charset="0"/>
              </a:rPr>
              <a:t>is placed within the grade 9-10 text complexity band.</a:t>
            </a:r>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xmlns:p14="http://schemas.microsoft.com/office/powerpoint/2010/main" spd="med" advClick="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Smarter Balanced Assessment Overview</a:t>
            </a:r>
            <a:endParaRPr lang="en-US" dirty="0"/>
          </a:p>
        </p:txBody>
      </p:sp>
      <p:sp>
        <p:nvSpPr>
          <p:cNvPr id="3" name="Content Placeholder 2"/>
          <p:cNvSpPr>
            <a:spLocks noGrp="1"/>
          </p:cNvSpPr>
          <p:nvPr>
            <p:ph sz="quarter" idx="1"/>
          </p:nvPr>
        </p:nvSpPr>
        <p:spPr/>
        <p:txBody>
          <a:bodyPr/>
          <a:lstStyle/>
          <a:p>
            <a:r>
              <a:rPr lang="en-US" dirty="0" smtClean="0"/>
              <a:t>2 sections</a:t>
            </a:r>
          </a:p>
          <a:p>
            <a:r>
              <a:rPr lang="en-US" dirty="0" smtClean="0"/>
              <a:t>A Computer Adaptive Test </a:t>
            </a:r>
          </a:p>
          <a:p>
            <a:pPr lvl="2"/>
            <a:r>
              <a:rPr lang="en-US" dirty="0" smtClean="0"/>
              <a:t>4 </a:t>
            </a:r>
            <a:r>
              <a:rPr lang="en-US" dirty="0" err="1" smtClean="0"/>
              <a:t>hrs</a:t>
            </a:r>
            <a:r>
              <a:rPr lang="en-US" dirty="0" smtClean="0"/>
              <a:t>, minimum of 36 questions </a:t>
            </a:r>
          </a:p>
          <a:p>
            <a:pPr lvl="2"/>
            <a:r>
              <a:rPr lang="en-US" dirty="0" smtClean="0"/>
              <a:t>1 literary passage and 2 informational passages</a:t>
            </a:r>
          </a:p>
          <a:p>
            <a:pPr lvl="2"/>
            <a:r>
              <a:rPr lang="en-US" dirty="0" smtClean="0"/>
              <a:t>A combination of selected responses (SR) and constructed responses (CR)</a:t>
            </a:r>
          </a:p>
          <a:p>
            <a:r>
              <a:rPr lang="en-US" dirty="0" smtClean="0"/>
              <a:t>A Performance Task</a:t>
            </a:r>
          </a:p>
          <a:p>
            <a:pPr lvl="2"/>
            <a:r>
              <a:rPr lang="en-US" dirty="0" smtClean="0"/>
              <a:t>1 writing task, multiple, multi-media sources</a:t>
            </a:r>
          </a:p>
          <a:p>
            <a:r>
              <a:rPr lang="en-US" dirty="0" smtClean="0"/>
              <a:t>SBAC evaluates rigor of tasks using Webb’s Depth of Knowledge (DOK) and Bloom’s Taxonomy, revised.</a:t>
            </a:r>
          </a:p>
        </p:txBody>
      </p:sp>
    </p:spTree>
    <p:extLst>
      <p:ext uri="{BB962C8B-B14F-4D97-AF65-F5344CB8AC3E}">
        <p14:creationId xmlns:p14="http://schemas.microsoft.com/office/powerpoint/2010/main" val="2900160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Performance Task</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sz="3200" dirty="0" smtClean="0"/>
              <a:t>Review Matrix for Cognitive Rigor </a:t>
            </a:r>
          </a:p>
          <a:p>
            <a:pPr marL="514350" indent="-514350">
              <a:buFont typeface="+mj-lt"/>
              <a:buAutoNum type="arabicPeriod"/>
            </a:pPr>
            <a:r>
              <a:rPr lang="en-US" sz="3200" dirty="0" smtClean="0"/>
              <a:t>Evaluate the 11</a:t>
            </a:r>
            <a:r>
              <a:rPr lang="en-US" sz="3200" baseline="30000" dirty="0" smtClean="0"/>
              <a:t>th</a:t>
            </a:r>
            <a:r>
              <a:rPr lang="en-US" sz="3200" dirty="0" smtClean="0"/>
              <a:t> grade Performance Task from the open test released May 29</a:t>
            </a:r>
            <a:r>
              <a:rPr lang="en-US" sz="3200" baseline="30000" dirty="0" smtClean="0"/>
              <a:t>th</a:t>
            </a:r>
            <a:r>
              <a:rPr lang="en-US" sz="3200" dirty="0" smtClean="0"/>
              <a:t>.</a:t>
            </a:r>
          </a:p>
          <a:p>
            <a:pPr marL="514350" indent="-514350">
              <a:buFont typeface="+mj-lt"/>
              <a:buAutoNum type="arabicPeriod"/>
            </a:pPr>
            <a:r>
              <a:rPr lang="en-US" sz="3200" dirty="0" smtClean="0"/>
              <a:t>Evaluate a released item/previous writing test prompt from the current High School Proficiency Exam (HSPE). </a:t>
            </a:r>
            <a:endParaRPr lang="en-US" sz="3200" dirty="0"/>
          </a:p>
        </p:txBody>
      </p:sp>
    </p:spTree>
    <p:extLst>
      <p:ext uri="{BB962C8B-B14F-4D97-AF65-F5344CB8AC3E}">
        <p14:creationId xmlns:p14="http://schemas.microsoft.com/office/powerpoint/2010/main" val="146349628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5638800" y="1447800"/>
            <a:ext cx="2743200" cy="4876800"/>
          </a:xfrm>
          <a:prstGeom prst="upArrow">
            <a:avLst>
              <a:gd name="adj1" fmla="val 50000"/>
              <a:gd name="adj2" fmla="val 44444"/>
            </a:avLst>
          </a:prstGeom>
          <a:gradFill flip="none" rotWithShape="1">
            <a:gsLst>
              <a:gs pos="0">
                <a:schemeClr val="accent6"/>
              </a:gs>
              <a:gs pos="100000">
                <a:srgbClr val="FFFFFF"/>
              </a:gs>
            </a:gsLst>
            <a:lin ang="15600000" scaled="0"/>
            <a:tileRect/>
          </a:gradFill>
          <a:ln w="9525">
            <a:solidFill>
              <a:schemeClr val="tx1"/>
            </a:solidFill>
            <a:miter lim="800000"/>
            <a:headEnd/>
            <a:tailEnd/>
          </a:ln>
        </p:spPr>
        <p:txBody>
          <a:bodyPr vert="eaVert" wrap="none" anchor="ctr"/>
          <a:lstStyle/>
          <a:p>
            <a:endParaRPr lang="en-US"/>
          </a:p>
        </p:txBody>
      </p:sp>
      <p:sp>
        <p:nvSpPr>
          <p:cNvPr id="174082" name="AutoShape 3"/>
          <p:cNvSpPr>
            <a:spLocks noChangeArrowheads="1"/>
          </p:cNvSpPr>
          <p:nvPr/>
        </p:nvSpPr>
        <p:spPr bwMode="auto">
          <a:xfrm>
            <a:off x="381000" y="1447800"/>
            <a:ext cx="2743200" cy="4876800"/>
          </a:xfrm>
          <a:prstGeom prst="upArrow">
            <a:avLst>
              <a:gd name="adj1" fmla="val 50000"/>
              <a:gd name="adj2" fmla="val 44444"/>
            </a:avLst>
          </a:prstGeom>
          <a:gradFill flip="none" rotWithShape="1">
            <a:gsLst>
              <a:gs pos="0">
                <a:schemeClr val="accent3"/>
              </a:gs>
              <a:gs pos="100000">
                <a:srgbClr val="FFFFFF"/>
              </a:gs>
            </a:gsLst>
            <a:lin ang="15600000" scaled="0"/>
            <a:tileRect/>
          </a:gradFill>
          <a:ln w="9525">
            <a:solidFill>
              <a:schemeClr val="tx1"/>
            </a:solidFill>
            <a:miter lim="800000"/>
            <a:headEnd/>
            <a:tailEnd/>
          </a:ln>
        </p:spPr>
        <p:txBody>
          <a:bodyPr vert="eaVert" wrap="none" anchor="ctr"/>
          <a:lstStyle/>
          <a:p>
            <a:endParaRPr lang="en-US"/>
          </a:p>
        </p:txBody>
      </p:sp>
      <p:sp>
        <p:nvSpPr>
          <p:cNvPr id="174083" name="Rectangle 4"/>
          <p:cNvSpPr>
            <a:spLocks noGrp="1" noChangeArrowheads="1"/>
          </p:cNvSpPr>
          <p:nvPr>
            <p:ph type="title"/>
          </p:nvPr>
        </p:nvSpPr>
        <p:spPr>
          <a:xfrm>
            <a:off x="304800" y="152400"/>
            <a:ext cx="8229600" cy="990600"/>
          </a:xfrm>
        </p:spPr>
        <p:txBody>
          <a:bodyPr/>
          <a:lstStyle/>
          <a:p>
            <a:pPr algn="ctr"/>
            <a:r>
              <a:rPr lang="en-US" sz="2400" dirty="0">
                <a:latin typeface="Bookman Old Style" charset="0"/>
              </a:rPr>
              <a:t/>
            </a:r>
            <a:br>
              <a:rPr lang="en-US" sz="2400" dirty="0">
                <a:latin typeface="Bookman Old Style" charset="0"/>
              </a:rPr>
            </a:br>
            <a:r>
              <a:rPr lang="en-US" sz="2400" dirty="0">
                <a:latin typeface="Bookman Old Style" charset="0"/>
              </a:rPr>
              <a:t/>
            </a:r>
            <a:br>
              <a:rPr lang="en-US" sz="2400" dirty="0">
                <a:latin typeface="Bookman Old Style" charset="0"/>
              </a:rPr>
            </a:br>
            <a:r>
              <a:rPr lang="en-US" sz="2400" dirty="0">
                <a:latin typeface="Bookman Old Style" charset="0"/>
              </a:rPr>
              <a:t/>
            </a:r>
            <a:br>
              <a:rPr lang="en-US" sz="2400" dirty="0">
                <a:latin typeface="Bookman Old Style" charset="0"/>
              </a:rPr>
            </a:br>
            <a:r>
              <a:rPr lang="en-US" sz="2800" dirty="0">
                <a:latin typeface="Bookman Old Style" charset="0"/>
              </a:rPr>
              <a:t>A </a:t>
            </a:r>
            <a:r>
              <a:rPr lang="en-US" sz="2800" dirty="0" smtClean="0">
                <a:latin typeface="Bookman Old Style" charset="0"/>
              </a:rPr>
              <a:t>Comparison</a:t>
            </a:r>
            <a:r>
              <a:rPr lang="en-US" sz="2400" dirty="0" smtClean="0">
                <a:latin typeface="Bookman Old Style" charset="0"/>
              </a:rPr>
              <a:t/>
            </a:r>
            <a:br>
              <a:rPr lang="en-US" sz="2400" dirty="0" smtClean="0">
                <a:latin typeface="Bookman Old Style" charset="0"/>
              </a:rPr>
            </a:br>
            <a:r>
              <a:rPr lang="en-US" sz="2400" dirty="0" smtClean="0">
                <a:latin typeface="Bookman Old Style" charset="0"/>
              </a:rPr>
              <a:t> Original </a:t>
            </a:r>
            <a:r>
              <a:rPr lang="en-US" sz="2400" dirty="0">
                <a:latin typeface="Bookman Old Style" charset="0"/>
              </a:rPr>
              <a:t>	</a:t>
            </a:r>
            <a:r>
              <a:rPr lang="en-US" sz="2400" dirty="0" smtClean="0">
                <a:latin typeface="Bookman Old Style" charset="0"/>
              </a:rPr>
              <a:t>	      </a:t>
            </a:r>
            <a:r>
              <a:rPr lang="en-US" sz="2400" dirty="0">
                <a:latin typeface="Bookman Old Style" charset="0"/>
              </a:rPr>
              <a:t>		      Revised</a:t>
            </a:r>
            <a:endParaRPr lang="en-AU" sz="2400" dirty="0">
              <a:latin typeface="Bookman Old Style" charset="0"/>
            </a:endParaRPr>
          </a:p>
        </p:txBody>
      </p:sp>
      <p:sp>
        <p:nvSpPr>
          <p:cNvPr id="174084" name="Rectangle 5"/>
          <p:cNvSpPr>
            <a:spLocks noGrp="1" noChangeArrowheads="1"/>
          </p:cNvSpPr>
          <p:nvPr>
            <p:ph type="body" idx="1"/>
          </p:nvPr>
        </p:nvSpPr>
        <p:spPr>
          <a:xfrm>
            <a:off x="533400" y="1676400"/>
            <a:ext cx="3048000" cy="4525963"/>
          </a:xfrm>
        </p:spPr>
        <p:txBody>
          <a:bodyPr/>
          <a:lstStyle/>
          <a:p>
            <a:pPr>
              <a:lnSpc>
                <a:spcPct val="140000"/>
              </a:lnSpc>
              <a:buNone/>
            </a:pPr>
            <a:r>
              <a:rPr lang="en-US" sz="3200" dirty="0">
                <a:solidFill>
                  <a:schemeClr val="accent2"/>
                </a:solidFill>
                <a:latin typeface="Arial" charset="0"/>
                <a:cs typeface="Arial" charset="0"/>
              </a:rPr>
              <a:t>Evaluation</a:t>
            </a:r>
          </a:p>
          <a:p>
            <a:pPr>
              <a:lnSpc>
                <a:spcPct val="140000"/>
              </a:lnSpc>
              <a:buNone/>
            </a:pPr>
            <a:r>
              <a:rPr lang="en-US" sz="3200" dirty="0">
                <a:solidFill>
                  <a:schemeClr val="accent3"/>
                </a:solidFill>
                <a:latin typeface="Arial" charset="0"/>
                <a:cs typeface="Arial" charset="0"/>
              </a:rPr>
              <a:t>Synthesis</a:t>
            </a:r>
          </a:p>
          <a:p>
            <a:pPr>
              <a:lnSpc>
                <a:spcPct val="140000"/>
              </a:lnSpc>
              <a:buNone/>
            </a:pPr>
            <a:r>
              <a:rPr lang="en-US" sz="3200" dirty="0">
                <a:solidFill>
                  <a:schemeClr val="accent4"/>
                </a:solidFill>
                <a:latin typeface="Arial" charset="0"/>
                <a:cs typeface="Arial" charset="0"/>
              </a:rPr>
              <a:t>Analysis</a:t>
            </a:r>
          </a:p>
          <a:p>
            <a:pPr>
              <a:lnSpc>
                <a:spcPct val="140000"/>
              </a:lnSpc>
              <a:buNone/>
            </a:pPr>
            <a:r>
              <a:rPr lang="en-US" sz="3200" dirty="0">
                <a:solidFill>
                  <a:schemeClr val="accent5"/>
                </a:solidFill>
                <a:latin typeface="Arial" charset="0"/>
                <a:cs typeface="Arial" charset="0"/>
              </a:rPr>
              <a:t>Application</a:t>
            </a:r>
          </a:p>
          <a:p>
            <a:pPr>
              <a:lnSpc>
                <a:spcPct val="140000"/>
              </a:lnSpc>
              <a:buNone/>
            </a:pPr>
            <a:r>
              <a:rPr lang="en-US" sz="3200" dirty="0">
                <a:solidFill>
                  <a:schemeClr val="accent6"/>
                </a:solidFill>
                <a:latin typeface="Arial" charset="0"/>
                <a:cs typeface="Arial" charset="0"/>
              </a:rPr>
              <a:t>Comprehension</a:t>
            </a:r>
          </a:p>
          <a:p>
            <a:pPr>
              <a:lnSpc>
                <a:spcPct val="140000"/>
              </a:lnSpc>
              <a:buNone/>
            </a:pPr>
            <a:r>
              <a:rPr lang="en-US" sz="3200" dirty="0">
                <a:solidFill>
                  <a:schemeClr val="accent2"/>
                </a:solidFill>
                <a:latin typeface="Arial" charset="0"/>
                <a:cs typeface="Arial" charset="0"/>
              </a:rPr>
              <a:t>Knowledge</a:t>
            </a:r>
            <a:endParaRPr lang="en-AU" sz="3200" dirty="0">
              <a:solidFill>
                <a:schemeClr val="accent2"/>
              </a:solidFill>
              <a:latin typeface="Arial" charset="0"/>
              <a:cs typeface="Arial" charset="0"/>
            </a:endParaRPr>
          </a:p>
        </p:txBody>
      </p:sp>
      <p:sp>
        <p:nvSpPr>
          <p:cNvPr id="4102" name="Text Box 6"/>
          <p:cNvSpPr txBox="1">
            <a:spLocks noChangeArrowheads="1"/>
          </p:cNvSpPr>
          <p:nvPr/>
        </p:nvSpPr>
        <p:spPr bwMode="auto">
          <a:xfrm>
            <a:off x="5791200" y="1752600"/>
            <a:ext cx="35814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10000"/>
              </a:lnSpc>
              <a:spcBef>
                <a:spcPct val="50000"/>
              </a:spcBef>
            </a:pPr>
            <a:r>
              <a:rPr lang="en-US" sz="3200" dirty="0">
                <a:solidFill>
                  <a:schemeClr val="accent3"/>
                </a:solidFill>
              </a:rPr>
              <a:t>Creating</a:t>
            </a:r>
          </a:p>
          <a:p>
            <a:pPr eaLnBrk="1" hangingPunct="1">
              <a:lnSpc>
                <a:spcPct val="110000"/>
              </a:lnSpc>
              <a:spcBef>
                <a:spcPct val="50000"/>
              </a:spcBef>
            </a:pPr>
            <a:r>
              <a:rPr lang="en-US" sz="3200" dirty="0">
                <a:solidFill>
                  <a:schemeClr val="accent2"/>
                </a:solidFill>
              </a:rPr>
              <a:t>Evaluating</a:t>
            </a:r>
          </a:p>
          <a:p>
            <a:pPr eaLnBrk="1" hangingPunct="1">
              <a:lnSpc>
                <a:spcPct val="110000"/>
              </a:lnSpc>
              <a:spcBef>
                <a:spcPct val="50000"/>
              </a:spcBef>
            </a:pPr>
            <a:r>
              <a:rPr lang="en-US" sz="3200" dirty="0">
                <a:solidFill>
                  <a:schemeClr val="accent4"/>
                </a:solidFill>
              </a:rPr>
              <a:t>Analyzing</a:t>
            </a:r>
          </a:p>
          <a:p>
            <a:pPr eaLnBrk="1" hangingPunct="1">
              <a:lnSpc>
                <a:spcPct val="110000"/>
              </a:lnSpc>
              <a:spcBef>
                <a:spcPct val="50000"/>
              </a:spcBef>
            </a:pPr>
            <a:r>
              <a:rPr lang="en-US" sz="3200" dirty="0">
                <a:solidFill>
                  <a:schemeClr val="accent5"/>
                </a:solidFill>
              </a:rPr>
              <a:t>Applying</a:t>
            </a:r>
          </a:p>
          <a:p>
            <a:pPr eaLnBrk="1" hangingPunct="1">
              <a:lnSpc>
                <a:spcPct val="110000"/>
              </a:lnSpc>
              <a:spcBef>
                <a:spcPct val="50000"/>
              </a:spcBef>
            </a:pPr>
            <a:r>
              <a:rPr lang="en-US" sz="3200" dirty="0">
                <a:solidFill>
                  <a:schemeClr val="accent6"/>
                </a:solidFill>
              </a:rPr>
              <a:t>Understanding</a:t>
            </a:r>
          </a:p>
          <a:p>
            <a:pPr eaLnBrk="1" hangingPunct="1">
              <a:lnSpc>
                <a:spcPct val="110000"/>
              </a:lnSpc>
              <a:spcBef>
                <a:spcPct val="50000"/>
              </a:spcBef>
            </a:pPr>
            <a:r>
              <a:rPr lang="en-US" sz="3200" dirty="0">
                <a:solidFill>
                  <a:schemeClr val="accent2"/>
                </a:solidFill>
              </a:rPr>
              <a:t>Remembering</a:t>
            </a:r>
            <a:endParaRPr lang="en-AU" sz="3200" dirty="0">
              <a:solidFill>
                <a:schemeClr val="accent2"/>
              </a:solidFill>
            </a:endParaRPr>
          </a:p>
        </p:txBody>
      </p:sp>
      <p:sp>
        <p:nvSpPr>
          <p:cNvPr id="174086" name="AutoShape 7"/>
          <p:cNvSpPr>
            <a:spLocks noChangeArrowheads="1"/>
          </p:cNvSpPr>
          <p:nvPr/>
        </p:nvSpPr>
        <p:spPr bwMode="auto">
          <a:xfrm rot="1575083">
            <a:off x="3573930" y="2337884"/>
            <a:ext cx="1840340" cy="469783"/>
          </a:xfrm>
          <a:prstGeom prst="rightArrow">
            <a:avLst>
              <a:gd name="adj1" fmla="val 50000"/>
              <a:gd name="adj2" fmla="val 95833"/>
            </a:avLst>
          </a:prstGeom>
          <a:solidFill>
            <a:schemeClr val="accent2"/>
          </a:solidFill>
          <a:ln w="9525">
            <a:solidFill>
              <a:schemeClr val="tx1"/>
            </a:solidFill>
            <a:miter lim="800000"/>
            <a:headEnd/>
            <a:tailEnd/>
          </a:ln>
        </p:spPr>
        <p:txBody>
          <a:bodyPr wrap="none" anchor="ctr"/>
          <a:lstStyle/>
          <a:p>
            <a:endParaRPr lang="en-US"/>
          </a:p>
        </p:txBody>
      </p:sp>
      <p:sp>
        <p:nvSpPr>
          <p:cNvPr id="174087" name="AutoShape 8"/>
          <p:cNvSpPr>
            <a:spLocks noChangeArrowheads="1"/>
          </p:cNvSpPr>
          <p:nvPr/>
        </p:nvSpPr>
        <p:spPr bwMode="auto">
          <a:xfrm rot="20163628">
            <a:off x="3581400" y="2286000"/>
            <a:ext cx="1752600" cy="457200"/>
          </a:xfrm>
          <a:prstGeom prst="rightArrow">
            <a:avLst>
              <a:gd name="adj1" fmla="val 50000"/>
              <a:gd name="adj2" fmla="val 95833"/>
            </a:avLst>
          </a:prstGeom>
          <a:solidFill>
            <a:schemeClr val="accent3"/>
          </a:solidFill>
          <a:ln w="9525">
            <a:solidFill>
              <a:schemeClr val="tx1"/>
            </a:solidFill>
            <a:miter lim="800000"/>
            <a:headEnd/>
            <a:tailEnd/>
          </a:ln>
        </p:spPr>
        <p:txBody>
          <a:bodyPr wrap="none" anchor="ctr"/>
          <a:lstStyle/>
          <a:p>
            <a:endParaRPr lang="en-US"/>
          </a:p>
        </p:txBody>
      </p:sp>
      <p:sp>
        <p:nvSpPr>
          <p:cNvPr id="174088" name="AutoShape 9"/>
          <p:cNvSpPr>
            <a:spLocks noChangeArrowheads="1"/>
          </p:cNvSpPr>
          <p:nvPr/>
        </p:nvSpPr>
        <p:spPr bwMode="auto">
          <a:xfrm>
            <a:off x="3886200" y="3429000"/>
            <a:ext cx="1143000" cy="457200"/>
          </a:xfrm>
          <a:prstGeom prst="rightArrow">
            <a:avLst>
              <a:gd name="adj1" fmla="val 50000"/>
              <a:gd name="adj2" fmla="val 62500"/>
            </a:avLst>
          </a:prstGeom>
          <a:solidFill>
            <a:schemeClr val="accent4"/>
          </a:solidFill>
          <a:ln w="9525">
            <a:solidFill>
              <a:schemeClr val="tx1"/>
            </a:solidFill>
            <a:miter lim="800000"/>
            <a:headEnd/>
            <a:tailEnd/>
          </a:ln>
        </p:spPr>
        <p:txBody>
          <a:bodyPr wrap="none" anchor="ctr"/>
          <a:lstStyle/>
          <a:p>
            <a:endParaRPr lang="en-US"/>
          </a:p>
        </p:txBody>
      </p:sp>
      <p:sp>
        <p:nvSpPr>
          <p:cNvPr id="174089" name="AutoShape 10"/>
          <p:cNvSpPr>
            <a:spLocks noChangeArrowheads="1"/>
          </p:cNvSpPr>
          <p:nvPr/>
        </p:nvSpPr>
        <p:spPr bwMode="auto">
          <a:xfrm>
            <a:off x="3886200" y="4191000"/>
            <a:ext cx="1143000" cy="457200"/>
          </a:xfrm>
          <a:prstGeom prst="rightArrow">
            <a:avLst>
              <a:gd name="adj1" fmla="val 50000"/>
              <a:gd name="adj2" fmla="val 62500"/>
            </a:avLst>
          </a:prstGeom>
          <a:solidFill>
            <a:schemeClr val="accent5"/>
          </a:solidFill>
          <a:ln w="9525">
            <a:solidFill>
              <a:schemeClr val="tx1"/>
            </a:solidFill>
            <a:miter lim="800000"/>
            <a:headEnd/>
            <a:tailEnd/>
          </a:ln>
        </p:spPr>
        <p:txBody>
          <a:bodyPr wrap="none" anchor="ctr"/>
          <a:lstStyle/>
          <a:p>
            <a:endParaRPr lang="en-US"/>
          </a:p>
        </p:txBody>
      </p:sp>
      <p:sp>
        <p:nvSpPr>
          <p:cNvPr id="174090" name="AutoShape 11"/>
          <p:cNvSpPr>
            <a:spLocks noChangeArrowheads="1"/>
          </p:cNvSpPr>
          <p:nvPr/>
        </p:nvSpPr>
        <p:spPr bwMode="auto">
          <a:xfrm>
            <a:off x="3886200" y="5029200"/>
            <a:ext cx="1143000" cy="457200"/>
          </a:xfrm>
          <a:prstGeom prst="rightArrow">
            <a:avLst>
              <a:gd name="adj1" fmla="val 50000"/>
              <a:gd name="adj2" fmla="val 62500"/>
            </a:avLst>
          </a:prstGeom>
          <a:solidFill>
            <a:schemeClr val="accent6"/>
          </a:solidFill>
          <a:ln w="9525">
            <a:solidFill>
              <a:schemeClr val="tx1"/>
            </a:solidFill>
            <a:miter lim="800000"/>
            <a:headEnd/>
            <a:tailEnd/>
          </a:ln>
        </p:spPr>
        <p:txBody>
          <a:bodyPr wrap="none" anchor="ctr"/>
          <a:lstStyle/>
          <a:p>
            <a:endParaRPr lang="en-US"/>
          </a:p>
        </p:txBody>
      </p:sp>
      <p:sp>
        <p:nvSpPr>
          <p:cNvPr id="174091" name="AutoShape 12"/>
          <p:cNvSpPr>
            <a:spLocks noChangeArrowheads="1"/>
          </p:cNvSpPr>
          <p:nvPr/>
        </p:nvSpPr>
        <p:spPr bwMode="auto">
          <a:xfrm>
            <a:off x="3886200" y="5867400"/>
            <a:ext cx="1143000" cy="457200"/>
          </a:xfrm>
          <a:prstGeom prst="rightArrow">
            <a:avLst>
              <a:gd name="adj1" fmla="val 50000"/>
              <a:gd name="adj2" fmla="val 62500"/>
            </a:avLst>
          </a:prstGeom>
          <a:solidFill>
            <a:schemeClr val="accent2"/>
          </a:solidFill>
          <a:ln w="9525">
            <a:solidFill>
              <a:schemeClr val="tx1"/>
            </a:solidFill>
            <a:miter lim="800000"/>
            <a:headEnd/>
            <a:tailEnd/>
          </a:ln>
        </p:spPr>
        <p:txBody>
          <a:bodyPr wrap="none" anchor="ctr"/>
          <a:lstStyle/>
          <a:p>
            <a:endParaRPr lang="en-US"/>
          </a:p>
        </p:txBody>
      </p:sp>
      <p:sp>
        <p:nvSpPr>
          <p:cNvPr id="174092" name="Text Box 13"/>
          <p:cNvSpPr txBox="1">
            <a:spLocks noChangeArrowheads="1"/>
          </p:cNvSpPr>
          <p:nvPr/>
        </p:nvSpPr>
        <p:spPr bwMode="auto">
          <a:xfrm>
            <a:off x="-914400" y="6400800"/>
            <a:ext cx="8839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400" dirty="0">
                <a:solidFill>
                  <a:schemeClr val="tx2"/>
                </a:solidFill>
              </a:rPr>
              <a:t>(</a:t>
            </a:r>
            <a:r>
              <a:rPr lang="en-US" sz="1100" dirty="0">
                <a:solidFill>
                  <a:schemeClr val="tx2"/>
                </a:solidFill>
              </a:rPr>
              <a:t>Based on Pohl, 2000, </a:t>
            </a:r>
            <a:r>
              <a:rPr lang="en-US" sz="1100" b="1" i="1" dirty="0">
                <a:solidFill>
                  <a:schemeClr val="tx2"/>
                </a:solidFill>
              </a:rPr>
              <a:t>Learning to Think, Thinking to Learn, </a:t>
            </a:r>
            <a:r>
              <a:rPr lang="en-US" sz="1100" b="1" i="1" dirty="0" err="1">
                <a:solidFill>
                  <a:schemeClr val="tx2"/>
                </a:solidFill>
              </a:rPr>
              <a:t>p</a:t>
            </a:r>
            <a:r>
              <a:rPr lang="en-US" sz="1100" b="1" i="1" dirty="0">
                <a:solidFill>
                  <a:schemeClr val="tx2"/>
                </a:solidFill>
              </a:rPr>
              <a:t>. 8</a:t>
            </a:r>
            <a:r>
              <a:rPr lang="en-US" sz="1100" dirty="0">
                <a:solidFill>
                  <a:schemeClr val="tx2"/>
                </a:solidFill>
              </a:rPr>
              <a:t>) </a:t>
            </a:r>
            <a:endParaRPr lang="en-AU" sz="1100"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0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0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nodeType="after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10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nodeType="after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10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nodeType="after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nodeType="after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10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nodeType="after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098"/>
                                        </p:tgtEl>
                                        <p:attrNameLst>
                                          <p:attrName>style.visibility</p:attrName>
                                        </p:attrNameLst>
                                      </p:cBhvr>
                                      <p:to>
                                        <p:strVal val="visible"/>
                                      </p:to>
                                    </p:set>
                                    <p:anim calcmode="lin" valueType="num">
                                      <p:cBhvr additive="base">
                                        <p:cTn id="31" dur="500" fill="hold"/>
                                        <p:tgtEl>
                                          <p:spTgt spid="4098"/>
                                        </p:tgtEl>
                                        <p:attrNameLst>
                                          <p:attrName>ppt_x</p:attrName>
                                        </p:attrNameLst>
                                      </p:cBhvr>
                                      <p:tavLst>
                                        <p:tav tm="0">
                                          <p:val>
                                            <p:strVal val="#ppt_x"/>
                                          </p:val>
                                        </p:tav>
                                        <p:tav tm="100000">
                                          <p:val>
                                            <p:strVal val="#ppt_x"/>
                                          </p:val>
                                        </p:tav>
                                      </p:tavLst>
                                    </p:anim>
                                    <p:anim calcmode="lin" valueType="num">
                                      <p:cBhvr additive="base">
                                        <p:cTn id="32"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3-06-06 at 8.44.25 PM.png"/>
          <p:cNvPicPr>
            <a:picLocks noGrp="1" noChangeAspect="1"/>
          </p:cNvPicPr>
          <p:nvPr>
            <p:ph sz="quarter" idx="1"/>
          </p:nvPr>
        </p:nvPicPr>
        <p:blipFill>
          <a:blip r:embed="rId3">
            <a:extLst>
              <a:ext uri="{28A0092B-C50C-407E-A947-70E740481C1C}">
                <a14:useLocalDpi xmlns:a14="http://schemas.microsoft.com/office/drawing/2010/main" val="0"/>
              </a:ext>
            </a:extLst>
          </a:blip>
          <a:srcRect l="-12192" r="-12192"/>
          <a:stretch>
            <a:fillRect/>
          </a:stretch>
        </p:blipFill>
        <p:spPr>
          <a:xfrm>
            <a:off x="381000" y="381000"/>
            <a:ext cx="8229600" cy="4937760"/>
          </a:xfrm>
        </p:spPr>
      </p:pic>
      <p:pic>
        <p:nvPicPr>
          <p:cNvPr id="7" name="Content Placeholder 4" descr="Screen Shot 2013-06-06 at 8.44.48 PM.png"/>
          <p:cNvPicPr>
            <a:picLocks noChangeAspect="1"/>
          </p:cNvPicPr>
          <p:nvPr/>
        </p:nvPicPr>
        <p:blipFill>
          <a:blip r:embed="rId4">
            <a:extLst>
              <a:ext uri="{28A0092B-C50C-407E-A947-70E740481C1C}">
                <a14:useLocalDpi xmlns:a14="http://schemas.microsoft.com/office/drawing/2010/main" val="0"/>
              </a:ext>
            </a:extLst>
          </a:blip>
          <a:srcRect t="-112701" b="-112701"/>
          <a:stretch>
            <a:fillRect/>
          </a:stretch>
        </p:blipFill>
        <p:spPr bwMode="auto">
          <a:xfrm>
            <a:off x="1219200" y="3886200"/>
            <a:ext cx="6553200" cy="397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9" name="Rectangle 8"/>
          <p:cNvSpPr/>
          <p:nvPr/>
        </p:nvSpPr>
        <p:spPr>
          <a:xfrm>
            <a:off x="5105400" y="1884402"/>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0" name="Rectangle 9"/>
          <p:cNvSpPr/>
          <p:nvPr/>
        </p:nvSpPr>
        <p:spPr>
          <a:xfrm>
            <a:off x="3810000" y="1884402"/>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1" name="Rectangle 10"/>
          <p:cNvSpPr/>
          <p:nvPr/>
        </p:nvSpPr>
        <p:spPr>
          <a:xfrm>
            <a:off x="6400800" y="1884402"/>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2" name="Rectangle 11"/>
          <p:cNvSpPr/>
          <p:nvPr/>
        </p:nvSpPr>
        <p:spPr>
          <a:xfrm>
            <a:off x="3733800" y="28956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3" name="Rectangle 12"/>
          <p:cNvSpPr/>
          <p:nvPr/>
        </p:nvSpPr>
        <p:spPr>
          <a:xfrm>
            <a:off x="3810000" y="38862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4" name="Rectangle 13"/>
          <p:cNvSpPr/>
          <p:nvPr/>
        </p:nvSpPr>
        <p:spPr>
          <a:xfrm>
            <a:off x="5029200" y="38862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5" name="Rectangle 14"/>
          <p:cNvSpPr/>
          <p:nvPr/>
        </p:nvSpPr>
        <p:spPr>
          <a:xfrm>
            <a:off x="6400800" y="38862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6" name="Rectangle 15"/>
          <p:cNvSpPr/>
          <p:nvPr/>
        </p:nvSpPr>
        <p:spPr>
          <a:xfrm>
            <a:off x="6400800" y="46482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17" name="Rectangle 16"/>
          <p:cNvSpPr/>
          <p:nvPr/>
        </p:nvSpPr>
        <p:spPr>
          <a:xfrm>
            <a:off x="5105400" y="47244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
        <p:nvSpPr>
          <p:cNvPr id="20" name="Rectangle 19"/>
          <p:cNvSpPr/>
          <p:nvPr/>
        </p:nvSpPr>
        <p:spPr>
          <a:xfrm>
            <a:off x="3657600" y="5572036"/>
            <a:ext cx="1160727" cy="600164"/>
          </a:xfrm>
          <a:prstGeom prst="rect">
            <a:avLst/>
          </a:prstGeom>
        </p:spPr>
        <p:txBody>
          <a:bodyPr wrap="square">
            <a:spAutoFit/>
          </a:bodyPr>
          <a:lstStyle/>
          <a:p>
            <a:pPr lvl="1">
              <a:lnSpc>
                <a:spcPct val="70000"/>
              </a:lnSpc>
              <a:spcAft>
                <a:spcPts val="3000"/>
              </a:spcAft>
            </a:pPr>
            <a:r>
              <a:rPr lang="en-US" sz="4400" dirty="0">
                <a:solidFill>
                  <a:schemeClr val="accent1"/>
                </a:solidFill>
                <a:latin typeface="Zapf Dingbats"/>
                <a:ea typeface="Zapf Dingbats"/>
                <a:cs typeface="Zapf Dingbats"/>
                <a:sym typeface="Zapf Dingbats"/>
              </a:rPr>
              <a:t>★</a:t>
            </a:r>
            <a:endParaRPr lang="en-US" sz="4400" dirty="0">
              <a:solidFill>
                <a:schemeClr val="accent1"/>
              </a:solidFill>
              <a:latin typeface="Gill Sans MT" charset="0"/>
            </a:endParaRPr>
          </a:p>
        </p:txBody>
      </p:sp>
      <p:sp>
        <p:nvSpPr>
          <p:cNvPr id="21" name="Rectangle 20"/>
          <p:cNvSpPr/>
          <p:nvPr/>
        </p:nvSpPr>
        <p:spPr>
          <a:xfrm>
            <a:off x="2209800" y="5562600"/>
            <a:ext cx="1160727" cy="600164"/>
          </a:xfrm>
          <a:prstGeom prst="rect">
            <a:avLst/>
          </a:prstGeom>
        </p:spPr>
        <p:txBody>
          <a:bodyPr wrap="square">
            <a:spAutoFit/>
          </a:bodyPr>
          <a:lstStyle/>
          <a:p>
            <a:pPr lvl="1">
              <a:lnSpc>
                <a:spcPct val="70000"/>
              </a:lnSpc>
              <a:spcAft>
                <a:spcPts val="3000"/>
              </a:spcAft>
            </a:pPr>
            <a:r>
              <a:rPr lang="en-US" sz="4400" dirty="0">
                <a:solidFill>
                  <a:schemeClr val="accent1"/>
                </a:solidFill>
                <a:latin typeface="Zapf Dingbats"/>
                <a:ea typeface="Zapf Dingbats"/>
                <a:cs typeface="Zapf Dingbats"/>
                <a:sym typeface="Zapf Dingbats"/>
              </a:rPr>
              <a:t>★</a:t>
            </a:r>
            <a:endParaRPr lang="en-US" sz="4400" dirty="0">
              <a:solidFill>
                <a:schemeClr val="accent1"/>
              </a:solidFill>
              <a:latin typeface="Gill Sans MT" charset="0"/>
            </a:endParaRPr>
          </a:p>
        </p:txBody>
      </p:sp>
      <p:sp>
        <p:nvSpPr>
          <p:cNvPr id="23" name="Rectangle 22"/>
          <p:cNvSpPr/>
          <p:nvPr/>
        </p:nvSpPr>
        <p:spPr>
          <a:xfrm>
            <a:off x="6400800" y="5486400"/>
            <a:ext cx="1337926" cy="553998"/>
          </a:xfrm>
          <a:prstGeom prst="rect">
            <a:avLst/>
          </a:prstGeom>
        </p:spPr>
        <p:txBody>
          <a:bodyPr wrap="square">
            <a:spAutoFit/>
          </a:bodyPr>
          <a:lstStyle/>
          <a:p>
            <a:pPr lvl="1">
              <a:lnSpc>
                <a:spcPct val="70000"/>
              </a:lnSpc>
              <a:spcAft>
                <a:spcPts val="3000"/>
              </a:spcAft>
            </a:pPr>
            <a:r>
              <a:rPr lang="en-US" sz="4000" dirty="0">
                <a:solidFill>
                  <a:schemeClr val="accent1"/>
                </a:solidFill>
                <a:latin typeface="Zapf Dingbats"/>
                <a:ea typeface="Zapf Dingbats"/>
                <a:cs typeface="Zapf Dingbats"/>
                <a:sym typeface="Zapf Dingbats"/>
              </a:rPr>
              <a:t>✔</a:t>
            </a:r>
            <a:endParaRPr lang="en-US" sz="4000" dirty="0">
              <a:solidFill>
                <a:schemeClr val="accent1"/>
              </a:solidFill>
              <a:latin typeface="Gill Sans MT" charset="0"/>
            </a:endParaRPr>
          </a:p>
        </p:txBody>
      </p:sp>
    </p:spTree>
    <p:extLst>
      <p:ext uri="{BB962C8B-B14F-4D97-AF65-F5344CB8AC3E}">
        <p14:creationId xmlns:p14="http://schemas.microsoft.com/office/powerpoint/2010/main" val="1485574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20" grpId="0"/>
      <p:bldP spid="21" grpId="0"/>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Title 1"/>
          <p:cNvSpPr>
            <a:spLocks noGrp="1"/>
          </p:cNvSpPr>
          <p:nvPr>
            <p:ph type="title"/>
          </p:nvPr>
        </p:nvSpPr>
        <p:spPr/>
        <p:txBody>
          <a:bodyPr/>
          <a:lstStyle/>
          <a:p>
            <a:pPr eaLnBrk="1" hangingPunct="1"/>
            <a:r>
              <a:rPr lang="en-US" dirty="0" smtClean="0">
                <a:latin typeface="Bookman Old Style" charset="0"/>
              </a:rPr>
              <a:t>More Resources:</a:t>
            </a:r>
            <a:endParaRPr lang="en-US" dirty="0">
              <a:latin typeface="Bookman Old Style" charset="0"/>
            </a:endParaRPr>
          </a:p>
        </p:txBody>
      </p:sp>
      <p:sp>
        <p:nvSpPr>
          <p:cNvPr id="5" name="Content Placeholder 2"/>
          <p:cNvSpPr txBox="1">
            <a:spLocks/>
          </p:cNvSpPr>
          <p:nvPr/>
        </p:nvSpPr>
        <p:spPr bwMode="auto">
          <a:xfrm>
            <a:off x="457200" y="1219200"/>
            <a:ext cx="8229600"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6000"/>
              <a:buFont typeface="Wingdings 3" charset="0"/>
              <a:buChar char=""/>
              <a:defRPr sz="2600" kern="1200">
                <a:solidFill>
                  <a:schemeClr val="tx1"/>
                </a:solidFill>
                <a:latin typeface="+mn-lt"/>
                <a:ea typeface="ＭＳ Ｐゴシック" charset="0"/>
                <a:cs typeface="ＭＳ Ｐゴシック" charset="0"/>
              </a:defRPr>
            </a:lvl1pPr>
            <a:lvl2pPr marL="547688" indent="-273050" algn="l" rtl="0" eaLnBrk="0" fontAlgn="base" hangingPunct="0">
              <a:spcBef>
                <a:spcPts val="500"/>
              </a:spcBef>
              <a:spcAft>
                <a:spcPct val="0"/>
              </a:spcAft>
              <a:buClr>
                <a:schemeClr val="accent2"/>
              </a:buClr>
              <a:buSzPct val="76000"/>
              <a:buFont typeface="Wingdings 3" charset="0"/>
              <a:buChar char=""/>
              <a:defRPr sz="2300" kern="1200">
                <a:solidFill>
                  <a:schemeClr val="tx2"/>
                </a:solidFill>
                <a:latin typeface="+mn-lt"/>
                <a:ea typeface="ＭＳ Ｐゴシック" charset="0"/>
                <a:cs typeface="+mn-cs"/>
              </a:defRPr>
            </a:lvl2pPr>
            <a:lvl3pPr marL="822325" indent="-228600" algn="l" rtl="0" eaLnBrk="0" fontAlgn="base" hangingPunct="0">
              <a:spcBef>
                <a:spcPts val="500"/>
              </a:spcBef>
              <a:spcAft>
                <a:spcPct val="0"/>
              </a:spcAft>
              <a:buClr>
                <a:srgbClr val="BCBCBC"/>
              </a:buClr>
              <a:buSzPct val="76000"/>
              <a:buFont typeface="Wingdings 3"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400"/>
              </a:spcBef>
              <a:spcAft>
                <a:spcPct val="0"/>
              </a:spcAft>
              <a:buClr>
                <a:srgbClr val="635B4E"/>
              </a:buClr>
              <a:buSzPct val="70000"/>
              <a:buFont typeface="Wingdings" charset="0"/>
              <a:buChar char=""/>
              <a:defRPr kern="1200">
                <a:solidFill>
                  <a:schemeClr val="tx1"/>
                </a:solidFill>
                <a:latin typeface="+mn-lt"/>
                <a:ea typeface="ＭＳ Ｐゴシック" charset="0"/>
                <a:cs typeface="+mn-cs"/>
              </a:defRPr>
            </a:lvl4pPr>
            <a:lvl5pPr marL="1371600" indent="-228600" algn="l" rtl="0" eaLnBrk="0" fontAlgn="base" hangingPunct="0">
              <a:spcBef>
                <a:spcPts val="300"/>
              </a:spcBef>
              <a:spcAft>
                <a:spcPct val="0"/>
              </a:spcAft>
              <a:buClr>
                <a:schemeClr val="accent2"/>
              </a:buClr>
              <a:buSzPct val="70000"/>
              <a:buFont typeface="Wingdings" charset="0"/>
              <a:buChar char=""/>
              <a:defRPr sz="1600" kern="1200">
                <a:solidFill>
                  <a:schemeClr val="tx1"/>
                </a:solidFill>
                <a:latin typeface="+mn-lt"/>
                <a:ea typeface="ＭＳ Ｐゴシック" charset="0"/>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spcAft>
                <a:spcPts val="3000"/>
              </a:spcAft>
              <a:buClr>
                <a:schemeClr val="accent2"/>
              </a:buClr>
            </a:pPr>
            <a:r>
              <a:rPr lang="en-US" dirty="0" smtClean="0">
                <a:solidFill>
                  <a:schemeClr val="accent1"/>
                </a:solidFill>
                <a:latin typeface="Gill Sans MT" charset="0"/>
              </a:rPr>
              <a:t>If you would like to learn more about the Common Core State Standards or other topics from today’s presentation check out these websites:</a:t>
            </a:r>
          </a:p>
          <a:p>
            <a:pPr lvl="1">
              <a:lnSpc>
                <a:spcPct val="70000"/>
              </a:lnSpc>
              <a:spcAft>
                <a:spcPts val="3000"/>
              </a:spcAft>
            </a:pPr>
            <a:r>
              <a:rPr lang="en-US" dirty="0" smtClean="0">
                <a:solidFill>
                  <a:schemeClr val="accent1"/>
                </a:solidFill>
                <a:latin typeface="Gill Sans MT" charset="0"/>
                <a:hlinkClick r:id="rId3"/>
              </a:rPr>
              <a:t>www.corestandards.org</a:t>
            </a:r>
            <a:endParaRPr lang="en-US" dirty="0" smtClean="0">
              <a:solidFill>
                <a:schemeClr val="accent1"/>
              </a:solidFill>
              <a:latin typeface="Gill Sans MT" charset="0"/>
            </a:endParaRPr>
          </a:p>
          <a:p>
            <a:pPr lvl="1">
              <a:lnSpc>
                <a:spcPct val="70000"/>
              </a:lnSpc>
              <a:spcAft>
                <a:spcPts val="3000"/>
              </a:spcAft>
            </a:pPr>
            <a:r>
              <a:rPr lang="en-US" dirty="0" smtClean="0">
                <a:solidFill>
                  <a:schemeClr val="accent1"/>
                </a:solidFill>
                <a:latin typeface="Gill Sans MT" charset="0"/>
                <a:hlinkClick r:id="rId4"/>
              </a:rPr>
              <a:t>www.lexile.com</a:t>
            </a:r>
            <a:endParaRPr lang="en-US" dirty="0" smtClean="0">
              <a:solidFill>
                <a:schemeClr val="accent1"/>
              </a:solidFill>
              <a:latin typeface="Gill Sans MT" charset="0"/>
            </a:endParaRPr>
          </a:p>
          <a:p>
            <a:pPr lvl="1">
              <a:lnSpc>
                <a:spcPct val="70000"/>
              </a:lnSpc>
              <a:spcAft>
                <a:spcPts val="3000"/>
              </a:spcAft>
            </a:pPr>
            <a:r>
              <a:rPr lang="en-US" dirty="0" smtClean="0">
                <a:solidFill>
                  <a:schemeClr val="accent1"/>
                </a:solidFill>
                <a:latin typeface="Gill Sans MT" charset="0"/>
                <a:hlinkClick r:id="rId5"/>
              </a:rPr>
              <a:t>http</a:t>
            </a:r>
            <a:r>
              <a:rPr lang="en-US" dirty="0">
                <a:solidFill>
                  <a:schemeClr val="accent1"/>
                </a:solidFill>
                <a:latin typeface="Gill Sans MT" charset="0"/>
                <a:hlinkClick r:id="rId5"/>
              </a:rPr>
              <a:t>://www.k12.wa.us/CoreStandards</a:t>
            </a:r>
            <a:r>
              <a:rPr lang="en-US" dirty="0" smtClean="0">
                <a:solidFill>
                  <a:schemeClr val="accent1"/>
                </a:solidFill>
                <a:latin typeface="Gill Sans MT" charset="0"/>
                <a:hlinkClick r:id="rId5"/>
              </a:rPr>
              <a:t>/</a:t>
            </a:r>
            <a:endParaRPr lang="en-US" dirty="0" smtClean="0">
              <a:solidFill>
                <a:schemeClr val="accent1"/>
              </a:solidFill>
              <a:latin typeface="Gill Sans MT" charset="0"/>
            </a:endParaRPr>
          </a:p>
          <a:p>
            <a:pPr lvl="1">
              <a:lnSpc>
                <a:spcPct val="70000"/>
              </a:lnSpc>
              <a:spcAft>
                <a:spcPts val="3000"/>
              </a:spcAft>
            </a:pPr>
            <a:r>
              <a:rPr lang="en-US" dirty="0" smtClean="0">
                <a:solidFill>
                  <a:schemeClr val="accent1"/>
                </a:solidFill>
                <a:latin typeface="Gill Sans MT" charset="0"/>
                <a:hlinkClick r:id="rId6"/>
              </a:rPr>
              <a:t>http</a:t>
            </a:r>
            <a:r>
              <a:rPr lang="en-US" dirty="0">
                <a:solidFill>
                  <a:schemeClr val="accent1"/>
                </a:solidFill>
                <a:latin typeface="Gill Sans MT" charset="0"/>
                <a:hlinkClick r:id="rId6"/>
              </a:rPr>
              <a:t>://www.smarterbalanced.org</a:t>
            </a:r>
            <a:r>
              <a:rPr lang="en-US" dirty="0" smtClean="0">
                <a:solidFill>
                  <a:schemeClr val="accent1"/>
                </a:solidFill>
                <a:latin typeface="Gill Sans MT" charset="0"/>
                <a:hlinkClick r:id="rId6"/>
              </a:rPr>
              <a:t>/</a:t>
            </a:r>
            <a:endParaRPr lang="en-US" dirty="0" smtClean="0">
              <a:solidFill>
                <a:schemeClr val="accent1"/>
              </a:solidFill>
              <a:latin typeface="Gill Sans MT" charset="0"/>
            </a:endParaRPr>
          </a:p>
          <a:p>
            <a:pPr lvl="1">
              <a:lnSpc>
                <a:spcPct val="70000"/>
              </a:lnSpc>
              <a:spcAft>
                <a:spcPts val="3000"/>
              </a:spcAft>
            </a:pPr>
            <a:r>
              <a:rPr lang="en-US" dirty="0">
                <a:solidFill>
                  <a:srgbClr val="0000FF"/>
                </a:solidFill>
                <a:latin typeface="Gill Sans MT" charset="0"/>
              </a:rPr>
              <a:t>http://</a:t>
            </a:r>
            <a:r>
              <a:rPr lang="en-US" dirty="0" err="1">
                <a:solidFill>
                  <a:srgbClr val="0000FF"/>
                </a:solidFill>
                <a:latin typeface="Gill Sans MT" charset="0"/>
              </a:rPr>
              <a:t>sbac.portal.airast.org</a:t>
            </a:r>
            <a:r>
              <a:rPr lang="en-US" dirty="0">
                <a:solidFill>
                  <a:srgbClr val="0000FF"/>
                </a:solidFill>
                <a:latin typeface="Gill Sans MT" charset="0"/>
              </a:rPr>
              <a:t>/</a:t>
            </a:r>
            <a:r>
              <a:rPr lang="en-US" dirty="0" err="1">
                <a:solidFill>
                  <a:srgbClr val="0000FF"/>
                </a:solidFill>
                <a:latin typeface="Gill Sans MT" charset="0"/>
              </a:rPr>
              <a:t>Practice_Test</a:t>
            </a:r>
            <a:r>
              <a:rPr lang="en-US" dirty="0">
                <a:solidFill>
                  <a:srgbClr val="0000FF"/>
                </a:solidFill>
                <a:latin typeface="Gill Sans MT" charset="0"/>
              </a:rPr>
              <a:t>/</a:t>
            </a:r>
            <a:r>
              <a:rPr lang="en-US" dirty="0" err="1" smtClean="0">
                <a:solidFill>
                  <a:srgbClr val="0000FF"/>
                </a:solidFill>
                <a:latin typeface="Gill Sans MT" charset="0"/>
              </a:rPr>
              <a:t>default.html</a:t>
            </a:r>
            <a:endParaRPr lang="en-US" dirty="0" smtClean="0">
              <a:solidFill>
                <a:srgbClr val="0000FF"/>
              </a:solidFill>
              <a:latin typeface="Gill Sans MT" charset="0"/>
            </a:endParaRPr>
          </a:p>
          <a:p>
            <a:pPr lvl="1">
              <a:spcAft>
                <a:spcPts val="3000"/>
              </a:spcAft>
            </a:pPr>
            <a:endParaRPr lang="en-US" dirty="0" smtClean="0">
              <a:solidFill>
                <a:schemeClr val="accent1"/>
              </a:solidFill>
              <a:latin typeface="Gill Sans MT" charset="0"/>
            </a:endParaRPr>
          </a:p>
        </p:txBody>
      </p:sp>
    </p:spTree>
    <p:extLst>
      <p:ext uri="{BB962C8B-B14F-4D97-AF65-F5344CB8AC3E}">
        <p14:creationId xmlns:p14="http://schemas.microsoft.com/office/powerpoint/2010/main" val="205980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dissolve">
                                      <p:cBhvr>
                                        <p:cTn id="10" dur="500"/>
                                        <p:tgtEl>
                                          <p:spTgt spid="5">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dissolve">
                                      <p:cBhvr>
                                        <p:cTn id="13" dur="500"/>
                                        <p:tgtEl>
                                          <p:spTgt spid="5">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dissolve">
                                      <p:cBhvr>
                                        <p:cTn id="16" dur="500"/>
                                        <p:tgtEl>
                                          <p:spTgt spid="5">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dissolve">
                                      <p:cBhvr>
                                        <p:cTn id="19" dur="500"/>
                                        <p:tgtEl>
                                          <p:spTgt spid="5">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dissolve">
                                      <p:cBhvr>
                                        <p:cTn id="2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659687" cy="1168400"/>
          </a:xfrm>
        </p:spPr>
        <p:txBody>
          <a:bodyPr/>
          <a:lstStyle/>
          <a:p>
            <a:r>
              <a:rPr lang="en-US" sz="5400" dirty="0" smtClean="0"/>
              <a:t>Core to College Updates:</a:t>
            </a:r>
            <a:br>
              <a:rPr lang="en-US" sz="5400" dirty="0" smtClean="0"/>
            </a:br>
            <a:r>
              <a:rPr lang="en-US" sz="5400" dirty="0" smtClean="0"/>
              <a:t>Statewide, Shoreline CC, and Shoreline Schools</a:t>
            </a:r>
            <a:endParaRPr lang="en-US" sz="5400" dirty="0"/>
          </a:p>
        </p:txBody>
      </p:sp>
      <p:sp>
        <p:nvSpPr>
          <p:cNvPr id="3" name="Subtitle 2"/>
          <p:cNvSpPr>
            <a:spLocks noGrp="1"/>
          </p:cNvSpPr>
          <p:nvPr>
            <p:ph type="body" idx="1"/>
          </p:nvPr>
        </p:nvSpPr>
        <p:spPr/>
        <p:txBody>
          <a:bodyPr/>
          <a:lstStyle/>
          <a:p>
            <a:r>
              <a:rPr lang="en-US" dirty="0" smtClean="0"/>
              <a:t>June 2013</a:t>
            </a:r>
          </a:p>
          <a:p>
            <a:endParaRPr lang="en-US" dirty="0"/>
          </a:p>
        </p:txBody>
      </p:sp>
    </p:spTree>
    <p:extLst>
      <p:ext uri="{BB962C8B-B14F-4D97-AF65-F5344CB8AC3E}">
        <p14:creationId xmlns:p14="http://schemas.microsoft.com/office/powerpoint/2010/main" val="382536785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3" name="Picture 8" descr="C:\Users\Owner\AppData\Local\Microsoft\Windows\Temporary Internet Files\Content.IE5\QJUUE3BS\MP90040365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9074" name="Title 1"/>
          <p:cNvSpPr txBox="1">
            <a:spLocks/>
          </p:cNvSpPr>
          <p:nvPr/>
        </p:nvSpPr>
        <p:spPr bwMode="auto">
          <a:xfrm>
            <a:off x="5181600" y="1828800"/>
            <a:ext cx="3962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3200">
              <a:solidFill>
                <a:schemeClr val="tx2"/>
              </a:solidFill>
              <a:latin typeface="Bookman Old Style" charset="0"/>
            </a:endParaRPr>
          </a:p>
          <a:p>
            <a:pPr eaLnBrk="1" hangingPunct="1"/>
            <a:endParaRPr lang="en-US" sz="3200">
              <a:solidFill>
                <a:schemeClr val="tx2"/>
              </a:solidFill>
              <a:latin typeface="Bookman Old Style" charset="0"/>
            </a:endParaRPr>
          </a:p>
          <a:p>
            <a:pPr eaLnBrk="1" hangingPunct="1"/>
            <a:r>
              <a:rPr lang="en-US" sz="3200">
                <a:solidFill>
                  <a:schemeClr val="tx2"/>
                </a:solidFill>
                <a:latin typeface="Bookman Old Style" charset="0"/>
              </a:rPr>
              <a:t>     Thank you.</a:t>
            </a:r>
          </a:p>
          <a:p>
            <a:pPr eaLnBrk="1" hangingPunct="1"/>
            <a:endParaRPr lang="en-US" sz="3200">
              <a:solidFill>
                <a:schemeClr val="tx2"/>
              </a:solidFill>
              <a:latin typeface="Bookman Old Style" charset="0"/>
            </a:endParaRPr>
          </a:p>
          <a:p>
            <a:pPr eaLnBrk="1" hangingPunct="1"/>
            <a:r>
              <a:rPr lang="en-US" sz="3200">
                <a:solidFill>
                  <a:schemeClr val="tx2"/>
                </a:solidFill>
                <a:latin typeface="Bookman Old Style" charset="0"/>
              </a:rPr>
              <a:t/>
            </a:r>
            <a:br>
              <a:rPr lang="en-US" sz="3200">
                <a:solidFill>
                  <a:schemeClr val="tx2"/>
                </a:solidFill>
                <a:latin typeface="Bookman Old Style" charset="0"/>
              </a:rPr>
            </a:br>
            <a:r>
              <a:rPr lang="en-US" sz="3200">
                <a:solidFill>
                  <a:schemeClr val="tx2"/>
                </a:solidFill>
                <a:latin typeface="Bookman Old Style" charset="0"/>
              </a:rPr>
              <a:t/>
            </a:r>
            <a:br>
              <a:rPr lang="en-US" sz="3200">
                <a:solidFill>
                  <a:schemeClr val="tx2"/>
                </a:solidFill>
                <a:latin typeface="Bookman Old Style" charset="0"/>
              </a:rPr>
            </a:br>
            <a:endParaRPr lang="en-US" sz="2000">
              <a:solidFill>
                <a:schemeClr val="tx2"/>
              </a:solidFill>
              <a:latin typeface="Bookman Old Style" charset="0"/>
            </a:endParaRPr>
          </a:p>
          <a:p>
            <a:pPr eaLnBrk="1" hangingPunct="1"/>
            <a:r>
              <a:rPr lang="en-US" sz="3200">
                <a:solidFill>
                  <a:schemeClr val="tx2"/>
                </a:solidFill>
                <a:latin typeface="Bookman Old Style" charset="0"/>
              </a:rPr>
              <a:t/>
            </a:r>
            <a:br>
              <a:rPr lang="en-US" sz="3200">
                <a:solidFill>
                  <a:schemeClr val="tx2"/>
                </a:solidFill>
                <a:latin typeface="Bookman Old Style" charset="0"/>
              </a:rPr>
            </a:br>
            <a:endParaRPr lang="en-US" sz="3200">
              <a:solidFill>
                <a:schemeClr val="tx2"/>
              </a:solidFill>
              <a:latin typeface="Bookman Old Style"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Items of Interest</a:t>
            </a:r>
            <a:endParaRPr lang="en-US" dirty="0"/>
          </a:p>
        </p:txBody>
      </p:sp>
      <p:sp>
        <p:nvSpPr>
          <p:cNvPr id="3" name="Content Placeholder 2"/>
          <p:cNvSpPr>
            <a:spLocks noGrp="1"/>
          </p:cNvSpPr>
          <p:nvPr>
            <p:ph idx="1"/>
          </p:nvPr>
        </p:nvSpPr>
        <p:spPr/>
        <p:txBody>
          <a:bodyPr>
            <a:normAutofit/>
          </a:bodyPr>
          <a:lstStyle/>
          <a:p>
            <a:r>
              <a:rPr lang="en-US" sz="2400" dirty="0" smtClean="0"/>
              <a:t>Smarter Balanced practice tests being piloted in several states (including Washington)</a:t>
            </a:r>
          </a:p>
          <a:p>
            <a:r>
              <a:rPr lang="en-US" sz="2400" dirty="0" smtClean="0"/>
              <a:t>National test data being reviewed</a:t>
            </a:r>
          </a:p>
          <a:p>
            <a:r>
              <a:rPr lang="en-US" sz="2400" dirty="0" smtClean="0"/>
              <a:t>Practice tests now available at </a:t>
            </a:r>
            <a:r>
              <a:rPr lang="en-US" sz="2400" dirty="0" smtClean="0">
                <a:hlinkClick r:id="rId2"/>
              </a:rPr>
              <a:t>www.smarterbalanced.org</a:t>
            </a:r>
            <a:r>
              <a:rPr lang="en-US" sz="2400" dirty="0" smtClean="0"/>
              <a:t> for parents, educators, school districts, </a:t>
            </a:r>
            <a:r>
              <a:rPr lang="en-US" sz="2400" dirty="0" err="1" smtClean="0"/>
              <a:t>etc</a:t>
            </a:r>
            <a:r>
              <a:rPr lang="en-US" sz="2400" dirty="0" smtClean="0"/>
              <a:t> to be reviewed</a:t>
            </a:r>
          </a:p>
          <a:p>
            <a:r>
              <a:rPr lang="en-US" sz="2400" dirty="0" smtClean="0"/>
              <a:t>Smarter Balanced will be merging with the Center for Research on Evaluation, Standards, and Student Testing at UCLA to be sustainable beyond current grant period (2015)</a:t>
            </a:r>
          </a:p>
          <a:p>
            <a:r>
              <a:rPr lang="en-US" sz="2400" dirty="0" smtClean="0"/>
              <a:t>Republican National Committee and Tea Party groups now actively opposing Common Core</a:t>
            </a:r>
            <a:endParaRPr lang="en-US" sz="2400" dirty="0"/>
          </a:p>
        </p:txBody>
      </p:sp>
    </p:spTree>
    <p:extLst>
      <p:ext uri="{BB962C8B-B14F-4D97-AF65-F5344CB8AC3E}">
        <p14:creationId xmlns:p14="http://schemas.microsoft.com/office/powerpoint/2010/main" val="16420226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 State</a:t>
            </a:r>
            <a:endParaRPr lang="en-US" dirty="0"/>
          </a:p>
        </p:txBody>
      </p:sp>
      <p:sp>
        <p:nvSpPr>
          <p:cNvPr id="3" name="Content Placeholder 2"/>
          <p:cNvSpPr>
            <a:spLocks noGrp="1"/>
          </p:cNvSpPr>
          <p:nvPr>
            <p:ph idx="1"/>
          </p:nvPr>
        </p:nvSpPr>
        <p:spPr/>
        <p:txBody>
          <a:bodyPr>
            <a:normAutofit/>
          </a:bodyPr>
          <a:lstStyle/>
          <a:p>
            <a:r>
              <a:rPr lang="en-US" sz="2400" dirty="0" smtClean="0"/>
              <a:t>Higher education leadership working with other states to develop college content-readiness definition and policy framework for use in conjunction with Common Core and Smarter Balanced assessments</a:t>
            </a:r>
          </a:p>
          <a:p>
            <a:r>
              <a:rPr lang="en-US" sz="2400" dirty="0" smtClean="0"/>
              <a:t>Higher </a:t>
            </a:r>
            <a:r>
              <a:rPr lang="en-US" sz="2400" dirty="0" err="1" smtClean="0"/>
              <a:t>ed</a:t>
            </a:r>
            <a:r>
              <a:rPr lang="en-US" sz="2400" dirty="0" smtClean="0"/>
              <a:t> faculty working with Smarter Balanced on several elements of the testing:</a:t>
            </a:r>
          </a:p>
          <a:p>
            <a:pPr lvl="1"/>
            <a:r>
              <a:rPr lang="en-US" sz="2400" dirty="0" smtClean="0"/>
              <a:t>Test items</a:t>
            </a:r>
          </a:p>
          <a:p>
            <a:pPr lvl="1"/>
            <a:r>
              <a:rPr lang="en-US" sz="2400" dirty="0" smtClean="0"/>
              <a:t>Range-finding and scoring rubrics</a:t>
            </a:r>
          </a:p>
          <a:p>
            <a:pPr lvl="1"/>
            <a:r>
              <a:rPr lang="en-US" sz="2400" dirty="0" smtClean="0"/>
              <a:t>Pilot test data review</a:t>
            </a:r>
          </a:p>
          <a:p>
            <a:pPr lvl="1"/>
            <a:r>
              <a:rPr lang="en-US" sz="2400" dirty="0" smtClean="0"/>
              <a:t>Development and review of test items, tasks, stimulus</a:t>
            </a:r>
          </a:p>
          <a:p>
            <a:pPr lvl="1"/>
            <a:r>
              <a:rPr lang="en-US" sz="2400" dirty="0" smtClean="0"/>
              <a:t>Formative Assessment State Network of Educators</a:t>
            </a:r>
            <a:endParaRPr lang="en-US" sz="2400" dirty="0"/>
          </a:p>
        </p:txBody>
      </p:sp>
    </p:spTree>
    <p:extLst>
      <p:ext uri="{BB962C8B-B14F-4D97-AF65-F5344CB8AC3E}">
        <p14:creationId xmlns:p14="http://schemas.microsoft.com/office/powerpoint/2010/main" val="36811841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 State continued</a:t>
            </a:r>
            <a:endParaRPr lang="en-US" dirty="0"/>
          </a:p>
        </p:txBody>
      </p:sp>
      <p:sp>
        <p:nvSpPr>
          <p:cNvPr id="3" name="Content Placeholder 2"/>
          <p:cNvSpPr>
            <a:spLocks noGrp="1"/>
          </p:cNvSpPr>
          <p:nvPr>
            <p:ph idx="1"/>
          </p:nvPr>
        </p:nvSpPr>
        <p:spPr/>
        <p:txBody>
          <a:bodyPr>
            <a:normAutofit/>
          </a:bodyPr>
          <a:lstStyle/>
          <a:p>
            <a:r>
              <a:rPr lang="en-US" sz="2400" dirty="0" smtClean="0"/>
              <a:t>Current timeline indicates that Washington state higher education will use students Smarter Balanced test scores for entrance and placement by January 2015</a:t>
            </a:r>
          </a:p>
          <a:p>
            <a:r>
              <a:rPr lang="en-US" sz="2400" dirty="0" smtClean="0"/>
              <a:t>Possible impacts of SB test scores:</a:t>
            </a:r>
          </a:p>
          <a:p>
            <a:pPr lvl="1"/>
            <a:r>
              <a:rPr lang="en-US" sz="2400" dirty="0"/>
              <a:t>I</a:t>
            </a:r>
            <a:r>
              <a:rPr lang="en-US" sz="2400" dirty="0" smtClean="0"/>
              <a:t>ncrease number of students eligible for Running Start</a:t>
            </a:r>
          </a:p>
          <a:p>
            <a:pPr lvl="1"/>
            <a:r>
              <a:rPr lang="en-US" sz="2400" dirty="0" smtClean="0"/>
              <a:t>Decrease number of students needing pre-college math and English courses when starting at state’s CCs</a:t>
            </a:r>
          </a:p>
          <a:p>
            <a:pPr lvl="1"/>
            <a:r>
              <a:rPr lang="en-US" sz="2400" dirty="0" smtClean="0"/>
              <a:t>Promote revision or development of new 12</a:t>
            </a:r>
            <a:r>
              <a:rPr lang="en-US" sz="2400" baseline="30000" dirty="0" smtClean="0"/>
              <a:t>th</a:t>
            </a:r>
            <a:r>
              <a:rPr lang="en-US" sz="2400" dirty="0" smtClean="0"/>
              <a:t> grade English courses in high school</a:t>
            </a:r>
            <a:endParaRPr lang="en-US" sz="2400" dirty="0"/>
          </a:p>
        </p:txBody>
      </p:sp>
    </p:spTree>
    <p:extLst>
      <p:ext uri="{BB962C8B-B14F-4D97-AF65-F5344CB8AC3E}">
        <p14:creationId xmlns:p14="http://schemas.microsoft.com/office/powerpoint/2010/main" val="293893106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SCC and SSD Grant Work</a:t>
            </a:r>
            <a:endParaRPr lang="en-US" dirty="0"/>
          </a:p>
        </p:txBody>
      </p:sp>
      <p:sp>
        <p:nvSpPr>
          <p:cNvPr id="3" name="Content Placeholder 2"/>
          <p:cNvSpPr>
            <a:spLocks noGrp="1"/>
          </p:cNvSpPr>
          <p:nvPr>
            <p:ph idx="1"/>
          </p:nvPr>
        </p:nvSpPr>
        <p:spPr/>
        <p:txBody>
          <a:bodyPr/>
          <a:lstStyle/>
          <a:p>
            <a:r>
              <a:rPr lang="en-US" dirty="0" smtClean="0"/>
              <a:t>Common Core State Standards and Smarter Balanced training and professional development</a:t>
            </a:r>
          </a:p>
          <a:p>
            <a:r>
              <a:rPr lang="en-US" dirty="0" smtClean="0"/>
              <a:t>Collaboration on development of new English 12 course for Shoreline high schools</a:t>
            </a:r>
          </a:p>
          <a:p>
            <a:r>
              <a:rPr lang="en-US" dirty="0" smtClean="0"/>
              <a:t>Impressions from two day course development:</a:t>
            </a:r>
          </a:p>
          <a:p>
            <a:pPr lvl="1"/>
            <a:r>
              <a:rPr lang="en-US" dirty="0" smtClean="0"/>
              <a:t>Tremendous overlap in terms of outcomes and expectations for students to be college ready</a:t>
            </a:r>
          </a:p>
          <a:p>
            <a:pPr lvl="1"/>
            <a:r>
              <a:rPr lang="en-US" dirty="0" smtClean="0"/>
              <a:t>HS teachers agree that texts students are given has declined in complexity and “grittiness”, they think CCSS will help fix this issue</a:t>
            </a:r>
          </a:p>
          <a:p>
            <a:pPr lvl="1"/>
            <a:r>
              <a:rPr lang="en-US" dirty="0" smtClean="0"/>
              <a:t>HS teachers are deeply committed to literature</a:t>
            </a:r>
          </a:p>
          <a:p>
            <a:pPr lvl="1"/>
            <a:r>
              <a:rPr lang="en-US" dirty="0" smtClean="0"/>
              <a:t>CCSS have a more integrated and complex sense of literacy than previous state standards</a:t>
            </a:r>
          </a:p>
          <a:p>
            <a:pPr lvl="1"/>
            <a:endParaRPr lang="en-US" dirty="0"/>
          </a:p>
        </p:txBody>
      </p:sp>
    </p:spTree>
    <p:extLst>
      <p:ext uri="{BB962C8B-B14F-4D97-AF65-F5344CB8AC3E}">
        <p14:creationId xmlns:p14="http://schemas.microsoft.com/office/powerpoint/2010/main" val="19447115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to College Grant 2013-14</a:t>
            </a:r>
            <a:endParaRPr lang="en-US" dirty="0"/>
          </a:p>
        </p:txBody>
      </p:sp>
      <p:sp>
        <p:nvSpPr>
          <p:cNvPr id="3" name="Content Placeholder 2"/>
          <p:cNvSpPr>
            <a:spLocks noGrp="1"/>
          </p:cNvSpPr>
          <p:nvPr>
            <p:ph idx="1"/>
          </p:nvPr>
        </p:nvSpPr>
        <p:spPr/>
        <p:txBody>
          <a:bodyPr>
            <a:normAutofit/>
          </a:bodyPr>
          <a:lstStyle/>
          <a:p>
            <a:r>
              <a:rPr lang="en-US" sz="2800" dirty="0" smtClean="0"/>
              <a:t>Use common tasks from Smarter Balanced to norm student work related to Common Core</a:t>
            </a:r>
          </a:p>
          <a:p>
            <a:r>
              <a:rPr lang="en-US" sz="2800" dirty="0" smtClean="0"/>
              <a:t>Develop protocols for classroom visits at SCC and SSD</a:t>
            </a:r>
          </a:p>
          <a:p>
            <a:r>
              <a:rPr lang="en-US" sz="2800" dirty="0" smtClean="0"/>
              <a:t>Classroom visits</a:t>
            </a:r>
          </a:p>
          <a:p>
            <a:r>
              <a:rPr lang="en-US" sz="2800" dirty="0" smtClean="0"/>
              <a:t>Develop transcript placement matrix using high school transcripts</a:t>
            </a:r>
          </a:p>
          <a:p>
            <a:r>
              <a:rPr lang="en-US" sz="2800" dirty="0" smtClean="0"/>
              <a:t>Formalize agreements regarding transcript placement</a:t>
            </a:r>
            <a:endParaRPr lang="en-US" sz="2800" dirty="0"/>
          </a:p>
        </p:txBody>
      </p:sp>
    </p:spTree>
    <p:extLst>
      <p:ext uri="{BB962C8B-B14F-4D97-AF65-F5344CB8AC3E}">
        <p14:creationId xmlns:p14="http://schemas.microsoft.com/office/powerpoint/2010/main" val="254532699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6.jpeg"/></Relationships>
</file>

<file path=ppt/theme/_rels/theme12.xml.rels><?xml version="1.0" encoding="UTF-8" standalone="yes"?>
<Relationships xmlns="http://schemas.openxmlformats.org/package/2006/relationships"><Relationship Id="rId1" Type="http://schemas.openxmlformats.org/officeDocument/2006/relationships/image" Target="../media/image6.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CCS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10.xml><?xml version="1.0" encoding="utf-8"?>
<a:theme xmlns:a="http://schemas.openxmlformats.org/drawingml/2006/main" name="12_Orig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12.xml><?xml version="1.0" encoding="utf-8"?>
<a:theme xmlns:a="http://schemas.openxmlformats.org/drawingml/2006/main" name="1_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5_Orig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7_Orig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8_Orig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ThemeCCSS">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7.xml><?xml version="1.0" encoding="utf-8"?>
<a:theme xmlns:a="http://schemas.openxmlformats.org/drawingml/2006/main" name="9_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8.xml><?xml version="1.0" encoding="utf-8"?>
<a:theme xmlns:a="http://schemas.openxmlformats.org/drawingml/2006/main" name="10_Orig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1_Orig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10.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1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1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13.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14.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15.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16.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3.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4.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5.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6.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7.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8.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9.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Origin</Template>
  <TotalTime>15257</TotalTime>
  <Words>3668</Words>
  <Application>Microsoft Macintosh PowerPoint</Application>
  <PresentationFormat>On-screen Show (4:3)</PresentationFormat>
  <Paragraphs>362</Paragraphs>
  <Slides>40</Slides>
  <Notes>30</Notes>
  <HiddenSlides>9</HiddenSlides>
  <MMClips>0</MMClips>
  <ScaleCrop>false</ScaleCrop>
  <HeadingPairs>
    <vt:vector size="4" baseType="variant">
      <vt:variant>
        <vt:lpstr>Theme</vt:lpstr>
      </vt:variant>
      <vt:variant>
        <vt:i4>12</vt:i4>
      </vt:variant>
      <vt:variant>
        <vt:lpstr>Slide Titles</vt:lpstr>
      </vt:variant>
      <vt:variant>
        <vt:i4>40</vt:i4>
      </vt:variant>
    </vt:vector>
  </HeadingPairs>
  <TitlesOfParts>
    <vt:vector size="52" baseType="lpstr">
      <vt:lpstr>ThemeCCSS</vt:lpstr>
      <vt:lpstr>4_Origin</vt:lpstr>
      <vt:lpstr>5_Origin</vt:lpstr>
      <vt:lpstr>7_Origin</vt:lpstr>
      <vt:lpstr>8_Origin</vt:lpstr>
      <vt:lpstr>1_ThemeCCSS</vt:lpstr>
      <vt:lpstr>9_Origin</vt:lpstr>
      <vt:lpstr>10_Origin</vt:lpstr>
      <vt:lpstr>11_Origin</vt:lpstr>
      <vt:lpstr>12_Origin</vt:lpstr>
      <vt:lpstr>Adjacency</vt:lpstr>
      <vt:lpstr>1_Adjacency</vt:lpstr>
      <vt:lpstr>PowerPoint Presentation</vt:lpstr>
      <vt:lpstr>Getting Started</vt:lpstr>
      <vt:lpstr>Participants will be able to…</vt:lpstr>
      <vt:lpstr>Core to College Updates: Statewide, Shoreline CC, and Shoreline Schools</vt:lpstr>
      <vt:lpstr>National Items of Interest</vt:lpstr>
      <vt:lpstr>Washington State</vt:lpstr>
      <vt:lpstr>Washington State continued</vt:lpstr>
      <vt:lpstr>SCC and SSD Grant Work</vt:lpstr>
      <vt:lpstr>Core to College Grant 2013-14</vt:lpstr>
      <vt:lpstr>The 3 Shifts</vt:lpstr>
      <vt:lpstr>Why Text Complexity Matters</vt:lpstr>
      <vt:lpstr>Three Levels of Text Protocol</vt:lpstr>
      <vt:lpstr>Why Text Complexity Matters</vt:lpstr>
      <vt:lpstr>Why Text Complexity Matters</vt:lpstr>
      <vt:lpstr>Before the Common Core </vt:lpstr>
      <vt:lpstr>PowerPoint Presentation</vt:lpstr>
      <vt:lpstr>Where do we find texts in the appropriate text complexity band?</vt:lpstr>
      <vt:lpstr>Determining Text Complexity</vt:lpstr>
      <vt:lpstr>Step 1: Quantitative Measures</vt:lpstr>
      <vt:lpstr> Step 1: Quantitative Measures</vt:lpstr>
      <vt:lpstr> Step 1: Quantitative Measures</vt:lpstr>
      <vt:lpstr>PowerPoint Presentation</vt:lpstr>
      <vt:lpstr>Step 1: Quantitative Measures</vt:lpstr>
      <vt:lpstr> Step 1: Quantitative Measures</vt:lpstr>
      <vt:lpstr>PowerPoint Presentation</vt:lpstr>
      <vt:lpstr>Step 2: Qualitative Measures</vt:lpstr>
      <vt:lpstr>Group Share</vt:lpstr>
      <vt:lpstr>Evaluate TKAM in a Think-Pair-Share</vt:lpstr>
      <vt:lpstr> Step 2: Qualitative Measures</vt:lpstr>
      <vt:lpstr>Step 2: Qualitative Measures</vt:lpstr>
      <vt:lpstr>PowerPoint Presentation</vt:lpstr>
      <vt:lpstr>Step 3:Reader and Task Considerations</vt:lpstr>
      <vt:lpstr>Recommended Placement</vt:lpstr>
      <vt:lpstr>Recommended Placement</vt:lpstr>
      <vt:lpstr>Smarter Balanced Assessment Overview</vt:lpstr>
      <vt:lpstr>Understanding the Performance Task</vt:lpstr>
      <vt:lpstr>   A Comparison  Original                 Revised</vt:lpstr>
      <vt:lpstr>PowerPoint Presentation</vt:lpstr>
      <vt:lpstr>More Resources:</vt:lpstr>
      <vt:lpstr>PowerPoint Presentation</vt:lpstr>
    </vt:vector>
  </TitlesOfParts>
  <Company>OSPI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nathan.olson</dc:creator>
  <cp:lastModifiedBy>*</cp:lastModifiedBy>
  <cp:revision>626</cp:revision>
  <cp:lastPrinted>2013-01-03T23:52:29Z</cp:lastPrinted>
  <dcterms:created xsi:type="dcterms:W3CDTF">2013-01-14T17:53:37Z</dcterms:created>
  <dcterms:modified xsi:type="dcterms:W3CDTF">2013-06-10T19:28:01Z</dcterms:modified>
</cp:coreProperties>
</file>